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Open Sauce Bold" charset="1" panose="00000800000000000000"/>
      <p:regular r:id="rId29"/>
    </p:embeddedFont>
    <p:embeddedFont>
      <p:font typeface="Open Sauce Light" charset="1" panose="00000400000000000000"/>
      <p:regular r:id="rId30"/>
    </p:embeddedFont>
    <p:embeddedFont>
      <p:font typeface="Open Sauce Medium" charset="1" panose="00000600000000000000"/>
      <p:regular r:id="rId31"/>
    </p:embeddedFont>
    <p:embeddedFont>
      <p:font typeface="Open Sauce" charset="1" panose="000005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http://www.linkedin.com/in/alfriandocvean" TargetMode="External" Type="http://schemas.openxmlformats.org/officeDocument/2006/relationships/hyperlink"/><Relationship Id="rId5" Target="https://github.com/alfcvean"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63922" y="3429308"/>
            <a:ext cx="10560157" cy="2895600"/>
          </a:xfrm>
          <a:prstGeom prst="rect">
            <a:avLst/>
          </a:prstGeom>
        </p:spPr>
        <p:txBody>
          <a:bodyPr anchor="t" rtlCol="false" tIns="0" lIns="0" bIns="0" rIns="0">
            <a:spAutoFit/>
          </a:bodyPr>
          <a:lstStyle/>
          <a:p>
            <a:pPr algn="ctr">
              <a:lnSpc>
                <a:spcPts val="11400"/>
              </a:lnSpc>
            </a:pPr>
            <a:r>
              <a:rPr lang="en-US" b="true" sz="9500">
                <a:solidFill>
                  <a:srgbClr val="9179FA"/>
                </a:solidFill>
                <a:latin typeface="Open Sauce Bold"/>
                <a:ea typeface="Open Sauce Bold"/>
                <a:cs typeface="Open Sauce Bold"/>
                <a:sym typeface="Open Sauce Bold"/>
              </a:rPr>
              <a:t>TURNING DATA INTO RETENTION</a:t>
            </a:r>
          </a:p>
        </p:txBody>
      </p:sp>
      <p:sp>
        <p:nvSpPr>
          <p:cNvPr name="TextBox 3" id="3"/>
          <p:cNvSpPr txBox="true"/>
          <p:nvPr/>
        </p:nvSpPr>
        <p:spPr>
          <a:xfrm rot="0">
            <a:off x="3718671" y="6780602"/>
            <a:ext cx="10850658" cy="1407795"/>
          </a:xfrm>
          <a:prstGeom prst="rect">
            <a:avLst/>
          </a:prstGeom>
        </p:spPr>
        <p:txBody>
          <a:bodyPr anchor="t" rtlCol="false" tIns="0" lIns="0" bIns="0" rIns="0">
            <a:spAutoFit/>
          </a:bodyPr>
          <a:lstStyle/>
          <a:p>
            <a:pPr algn="ctr">
              <a:lnSpc>
                <a:spcPts val="3779"/>
              </a:lnSpc>
            </a:pPr>
            <a:r>
              <a:rPr lang="en-US" sz="2700" spc="27">
                <a:solidFill>
                  <a:srgbClr val="FFFFFF"/>
                </a:solidFill>
                <a:latin typeface="Open Sauce Light"/>
                <a:ea typeface="Open Sauce Light"/>
                <a:cs typeface="Open Sauce Light"/>
                <a:sym typeface="Open Sauce Light"/>
              </a:rPr>
              <a:t>Telco Customer Churn Prediction</a:t>
            </a:r>
          </a:p>
          <a:p>
            <a:pPr algn="ctr">
              <a:lnSpc>
                <a:spcPts val="3779"/>
              </a:lnSpc>
            </a:pPr>
            <a:r>
              <a:rPr lang="en-US" sz="2700" spc="27">
                <a:solidFill>
                  <a:srgbClr val="FFFFFF"/>
                </a:solidFill>
                <a:latin typeface="Open Sauce Light"/>
                <a:ea typeface="Open Sauce Light"/>
                <a:cs typeface="Open Sauce Light"/>
                <a:sym typeface="Open Sauce Light"/>
              </a:rPr>
              <a:t>by</a:t>
            </a:r>
          </a:p>
          <a:p>
            <a:pPr algn="ctr">
              <a:lnSpc>
                <a:spcPts val="3779"/>
              </a:lnSpc>
            </a:pPr>
            <a:r>
              <a:rPr lang="en-US" b="true" sz="2700" spc="27">
                <a:solidFill>
                  <a:srgbClr val="9179FA"/>
                </a:solidFill>
                <a:latin typeface="Open Sauce Bold"/>
                <a:ea typeface="Open Sauce Bold"/>
                <a:cs typeface="Open Sauce Bold"/>
                <a:sym typeface="Open Sauce Bold"/>
              </a:rPr>
              <a:t>Alfriando C Vean</a:t>
            </a:r>
          </a:p>
        </p:txBody>
      </p:sp>
      <p:sp>
        <p:nvSpPr>
          <p:cNvPr name="Freeform 4" id="4"/>
          <p:cNvSpPr/>
          <p:nvPr/>
        </p:nvSpPr>
        <p:spPr>
          <a:xfrm flipH="false" flipV="false" rot="0">
            <a:off x="-2718920" y="-496095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443038"/>
            <a:ext cx="7391942" cy="828675"/>
          </a:xfrm>
          <a:prstGeom prst="rect">
            <a:avLst/>
          </a:prstGeom>
        </p:spPr>
        <p:txBody>
          <a:bodyPr anchor="t" rtlCol="false" tIns="0" lIns="0" bIns="0" rIns="0">
            <a:spAutoFit/>
          </a:bodyPr>
          <a:lstStyle/>
          <a:p>
            <a:pPr algn="l">
              <a:lnSpc>
                <a:spcPts val="6599"/>
              </a:lnSpc>
            </a:pPr>
            <a:r>
              <a:rPr lang="en-US" sz="5499" b="true">
                <a:solidFill>
                  <a:srgbClr val="9179FA"/>
                </a:solidFill>
                <a:latin typeface="Open Sauce Bold"/>
                <a:ea typeface="Open Sauce Bold"/>
                <a:cs typeface="Open Sauce Bold"/>
                <a:sym typeface="Open Sauce Bold"/>
              </a:rPr>
              <a:t>Target</a:t>
            </a:r>
          </a:p>
        </p:txBody>
      </p:sp>
      <p:sp>
        <p:nvSpPr>
          <p:cNvPr name="AutoShape 3" id="3"/>
          <p:cNvSpPr/>
          <p:nvPr/>
        </p:nvSpPr>
        <p:spPr>
          <a:xfrm flipV="true">
            <a:off x="764737" y="2271712"/>
            <a:ext cx="2949855" cy="4762"/>
          </a:xfrm>
          <a:prstGeom prst="line">
            <a:avLst/>
          </a:prstGeom>
          <a:ln cap="rnd" w="9525">
            <a:solidFill>
              <a:srgbClr val="9179FA"/>
            </a:solidFill>
            <a:prstDash val="solid"/>
            <a:headEnd type="none" len="sm" w="sm"/>
            <a:tailEnd type="none" len="sm" w="sm"/>
          </a:ln>
        </p:spPr>
      </p:sp>
      <p:pic>
        <p:nvPicPr>
          <p:cNvPr name="Picture 4" id="4"/>
          <p:cNvPicPr>
            <a:picLocks noChangeAspect="true"/>
          </p:cNvPicPr>
          <p:nvPr/>
        </p:nvPicPr>
        <p:blipFill>
          <a:blip r:embed="rId2"/>
          <a:stretch>
            <a:fillRect/>
          </a:stretch>
        </p:blipFill>
        <p:spPr>
          <a:xfrm rot="0">
            <a:off x="3629947" y="514350"/>
            <a:ext cx="9258300" cy="9258300"/>
          </a:xfrm>
          <a:prstGeom prst="rect">
            <a:avLst/>
          </a:prstGeom>
        </p:spPr>
      </p:pic>
      <p:grpSp>
        <p:nvGrpSpPr>
          <p:cNvPr name="Group 5" id="5"/>
          <p:cNvGrpSpPr/>
          <p:nvPr/>
        </p:nvGrpSpPr>
        <p:grpSpPr>
          <a:xfrm rot="0">
            <a:off x="13542706" y="4301614"/>
            <a:ext cx="431390" cy="4313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8" id="8"/>
          <p:cNvGrpSpPr/>
          <p:nvPr/>
        </p:nvGrpSpPr>
        <p:grpSpPr>
          <a:xfrm rot="0">
            <a:off x="13542706" y="5412659"/>
            <a:ext cx="431390" cy="4313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179F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Freeform 11" id="11"/>
          <p:cNvSpPr/>
          <p:nvPr/>
        </p:nvSpPr>
        <p:spPr>
          <a:xfrm flipH="false" flipV="false" rot="1548684">
            <a:off x="11539590" y="7570819"/>
            <a:ext cx="1774242" cy="294968"/>
          </a:xfrm>
          <a:custGeom>
            <a:avLst/>
            <a:gdLst/>
            <a:ahLst/>
            <a:cxnLst/>
            <a:rect r="r" b="b" t="t" l="l"/>
            <a:pathLst>
              <a:path h="294968" w="1774242">
                <a:moveTo>
                  <a:pt x="0" y="0"/>
                </a:moveTo>
                <a:lnTo>
                  <a:pt x="1774242" y="0"/>
                </a:lnTo>
                <a:lnTo>
                  <a:pt x="1774242" y="294968"/>
                </a:lnTo>
                <a:lnTo>
                  <a:pt x="0" y="294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4235737" y="4244464"/>
            <a:ext cx="2138660"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Open Sauce Bold"/>
                <a:ea typeface="Open Sauce Bold"/>
                <a:cs typeface="Open Sauce Bold"/>
                <a:sym typeface="Open Sauce Bold"/>
              </a:rPr>
              <a:t>Yes (Churn)</a:t>
            </a:r>
          </a:p>
        </p:txBody>
      </p:sp>
      <p:sp>
        <p:nvSpPr>
          <p:cNvPr name="TextBox 13" id="13"/>
          <p:cNvSpPr txBox="true"/>
          <p:nvPr/>
        </p:nvSpPr>
        <p:spPr>
          <a:xfrm rot="0">
            <a:off x="14235737" y="5355509"/>
            <a:ext cx="2629297"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8A71F3"/>
                </a:solidFill>
                <a:latin typeface="Open Sauce Bold"/>
                <a:ea typeface="Open Sauce Bold"/>
                <a:cs typeface="Open Sauce Bold"/>
                <a:sym typeface="Open Sauce Bold"/>
              </a:rPr>
              <a:t>No (No Churn)</a:t>
            </a:r>
          </a:p>
        </p:txBody>
      </p:sp>
      <p:sp>
        <p:nvSpPr>
          <p:cNvPr name="TextBox 14" id="14"/>
          <p:cNvSpPr txBox="true"/>
          <p:nvPr/>
        </p:nvSpPr>
        <p:spPr>
          <a:xfrm rot="0">
            <a:off x="9310686" y="5569822"/>
            <a:ext cx="1288951"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000000"/>
                </a:solidFill>
                <a:latin typeface="Open Sauce Bold"/>
                <a:ea typeface="Open Sauce Bold"/>
                <a:cs typeface="Open Sauce Bold"/>
                <a:sym typeface="Open Sauce Bold"/>
              </a:rPr>
              <a:t>73.5%</a:t>
            </a:r>
          </a:p>
        </p:txBody>
      </p:sp>
      <p:sp>
        <p:nvSpPr>
          <p:cNvPr name="TextBox 15" id="15"/>
          <p:cNvSpPr txBox="true"/>
          <p:nvPr/>
        </p:nvSpPr>
        <p:spPr>
          <a:xfrm rot="0">
            <a:off x="5836436" y="3473093"/>
            <a:ext cx="1315542"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9179FA"/>
                </a:solidFill>
                <a:latin typeface="Open Sauce Bold"/>
                <a:ea typeface="Open Sauce Bold"/>
                <a:cs typeface="Open Sauce Bold"/>
                <a:sym typeface="Open Sauce Bold"/>
              </a:rPr>
              <a:t>26.5%</a:t>
            </a:r>
          </a:p>
        </p:txBody>
      </p:sp>
      <p:sp>
        <p:nvSpPr>
          <p:cNvPr name="TextBox 16" id="16"/>
          <p:cNvSpPr txBox="true"/>
          <p:nvPr/>
        </p:nvSpPr>
        <p:spPr>
          <a:xfrm rot="0">
            <a:off x="13289542" y="8031912"/>
            <a:ext cx="1445915"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Open Sauce Bold"/>
                <a:ea typeface="Open Sauce Bold"/>
                <a:cs typeface="Open Sauce Bold"/>
                <a:sym typeface="Open Sauce Bold"/>
              </a:rPr>
              <a:t>Imbalance</a:t>
            </a:r>
          </a:p>
        </p:txBody>
      </p:sp>
      <p:sp>
        <p:nvSpPr>
          <p:cNvPr name="AutoShape 17" id="17"/>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8" id="18"/>
          <p:cNvSpPr txBox="true"/>
          <p:nvPr/>
        </p:nvSpPr>
        <p:spPr>
          <a:xfrm rot="0">
            <a:off x="1175700" y="321747"/>
            <a:ext cx="2050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Data Preparation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443038"/>
            <a:ext cx="7391942"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Preprocesssing</a:t>
            </a:r>
          </a:p>
        </p:txBody>
      </p:sp>
      <p:sp>
        <p:nvSpPr>
          <p:cNvPr name="AutoShape 4" id="4"/>
          <p:cNvSpPr/>
          <p:nvPr/>
        </p:nvSpPr>
        <p:spPr>
          <a:xfrm flipV="true">
            <a:off x="764737" y="2152456"/>
            <a:ext cx="5841700" cy="124019"/>
          </a:xfrm>
          <a:prstGeom prst="line">
            <a:avLst/>
          </a:prstGeom>
          <a:ln cap="rnd" w="9525">
            <a:solidFill>
              <a:srgbClr val="9179FA"/>
            </a:solidFill>
            <a:prstDash val="solid"/>
            <a:headEnd type="none" len="sm" w="sm"/>
            <a:tailEnd type="none" len="sm" w="sm"/>
          </a:ln>
        </p:spPr>
      </p:sp>
      <p:grpSp>
        <p:nvGrpSpPr>
          <p:cNvPr name="Group 5" id="5"/>
          <p:cNvGrpSpPr/>
          <p:nvPr/>
        </p:nvGrpSpPr>
        <p:grpSpPr>
          <a:xfrm rot="0">
            <a:off x="2154764" y="3976940"/>
            <a:ext cx="2938616" cy="1311508"/>
            <a:chOff x="0" y="0"/>
            <a:chExt cx="773957" cy="345418"/>
          </a:xfrm>
        </p:grpSpPr>
        <p:sp>
          <p:nvSpPr>
            <p:cNvPr name="Freeform 6" id="6"/>
            <p:cNvSpPr/>
            <p:nvPr/>
          </p:nvSpPr>
          <p:spPr>
            <a:xfrm flipH="false" flipV="false" rot="0">
              <a:off x="0" y="0"/>
              <a:ext cx="773956" cy="345418"/>
            </a:xfrm>
            <a:custGeom>
              <a:avLst/>
              <a:gdLst/>
              <a:ahLst/>
              <a:cxnLst/>
              <a:rect r="r" b="b" t="t" l="l"/>
              <a:pathLst>
                <a:path h="345418" w="773956">
                  <a:moveTo>
                    <a:pt x="0" y="0"/>
                  </a:moveTo>
                  <a:lnTo>
                    <a:pt x="773956" y="0"/>
                  </a:lnTo>
                  <a:lnTo>
                    <a:pt x="773956" y="345418"/>
                  </a:lnTo>
                  <a:lnTo>
                    <a:pt x="0" y="345418"/>
                  </a:lnTo>
                  <a:close/>
                </a:path>
              </a:pathLst>
            </a:custGeom>
            <a:solidFill>
              <a:srgbClr val="8A71F3"/>
            </a:solidFill>
          </p:spPr>
        </p:sp>
        <p:sp>
          <p:nvSpPr>
            <p:cNvPr name="TextBox 7" id="7"/>
            <p:cNvSpPr txBox="true"/>
            <p:nvPr/>
          </p:nvSpPr>
          <p:spPr>
            <a:xfrm>
              <a:off x="0" y="-38100"/>
              <a:ext cx="773957"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Numericals</a:t>
              </a:r>
            </a:p>
          </p:txBody>
        </p:sp>
      </p:grpSp>
      <p:grpSp>
        <p:nvGrpSpPr>
          <p:cNvPr name="Group 8" id="8"/>
          <p:cNvGrpSpPr/>
          <p:nvPr/>
        </p:nvGrpSpPr>
        <p:grpSpPr>
          <a:xfrm rot="0">
            <a:off x="11596317" y="1857375"/>
            <a:ext cx="2569906" cy="1311508"/>
            <a:chOff x="0" y="0"/>
            <a:chExt cx="676848" cy="345418"/>
          </a:xfrm>
        </p:grpSpPr>
        <p:sp>
          <p:nvSpPr>
            <p:cNvPr name="Freeform 9" id="9"/>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10" id="10"/>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 Categoricals</a:t>
              </a:r>
            </a:p>
          </p:txBody>
        </p:sp>
      </p:grpSp>
      <p:grpSp>
        <p:nvGrpSpPr>
          <p:cNvPr name="Group 11" id="11"/>
          <p:cNvGrpSpPr/>
          <p:nvPr/>
        </p:nvGrpSpPr>
        <p:grpSpPr>
          <a:xfrm rot="0">
            <a:off x="13745281" y="3930883"/>
            <a:ext cx="2569906" cy="1311508"/>
            <a:chOff x="0" y="0"/>
            <a:chExt cx="676848" cy="345418"/>
          </a:xfrm>
        </p:grpSpPr>
        <p:sp>
          <p:nvSpPr>
            <p:cNvPr name="Freeform 12" id="12"/>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13" id="13"/>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Target “Churn”</a:t>
              </a:r>
            </a:p>
          </p:txBody>
        </p:sp>
      </p:grpSp>
      <p:sp>
        <p:nvSpPr>
          <p:cNvPr name="AutoShape 14" id="14"/>
          <p:cNvSpPr/>
          <p:nvPr/>
        </p:nvSpPr>
        <p:spPr>
          <a:xfrm>
            <a:off x="12881270" y="3168883"/>
            <a:ext cx="2148964" cy="762000"/>
          </a:xfrm>
          <a:prstGeom prst="line">
            <a:avLst/>
          </a:prstGeom>
          <a:ln cap="rnd" w="38100">
            <a:solidFill>
              <a:srgbClr val="ACB8C0"/>
            </a:solidFill>
            <a:prstDash val="solid"/>
            <a:headEnd type="none" len="sm" w="sm"/>
            <a:tailEnd type="arrow" len="sm" w="med"/>
          </a:ln>
        </p:spPr>
      </p:sp>
      <p:grpSp>
        <p:nvGrpSpPr>
          <p:cNvPr name="Group 15" id="15"/>
          <p:cNvGrpSpPr/>
          <p:nvPr/>
        </p:nvGrpSpPr>
        <p:grpSpPr>
          <a:xfrm rot="0">
            <a:off x="9671002" y="3930883"/>
            <a:ext cx="2569906" cy="1311508"/>
            <a:chOff x="0" y="0"/>
            <a:chExt cx="676848" cy="345418"/>
          </a:xfrm>
        </p:grpSpPr>
        <p:sp>
          <p:nvSpPr>
            <p:cNvPr name="Freeform 16" id="16"/>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17" id="17"/>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Features</a:t>
              </a:r>
            </a:p>
          </p:txBody>
        </p:sp>
      </p:grpSp>
      <p:sp>
        <p:nvSpPr>
          <p:cNvPr name="AutoShape 18" id="18"/>
          <p:cNvSpPr/>
          <p:nvPr/>
        </p:nvSpPr>
        <p:spPr>
          <a:xfrm flipH="true">
            <a:off x="10955955" y="3168883"/>
            <a:ext cx="1925315" cy="762000"/>
          </a:xfrm>
          <a:prstGeom prst="line">
            <a:avLst/>
          </a:prstGeom>
          <a:ln cap="rnd" w="38100">
            <a:solidFill>
              <a:srgbClr val="ACB8C0"/>
            </a:solidFill>
            <a:prstDash val="solid"/>
            <a:headEnd type="none" len="sm" w="sm"/>
            <a:tailEnd type="arrow" len="sm" w="med"/>
          </a:ln>
        </p:spPr>
      </p:sp>
      <p:grpSp>
        <p:nvGrpSpPr>
          <p:cNvPr name="Group 19" id="19"/>
          <p:cNvGrpSpPr/>
          <p:nvPr/>
        </p:nvGrpSpPr>
        <p:grpSpPr>
          <a:xfrm rot="0">
            <a:off x="2154764" y="6050448"/>
            <a:ext cx="2938616" cy="1311508"/>
            <a:chOff x="0" y="0"/>
            <a:chExt cx="773957" cy="345418"/>
          </a:xfrm>
        </p:grpSpPr>
        <p:sp>
          <p:nvSpPr>
            <p:cNvPr name="Freeform 20" id="20"/>
            <p:cNvSpPr/>
            <p:nvPr/>
          </p:nvSpPr>
          <p:spPr>
            <a:xfrm flipH="false" flipV="false" rot="0">
              <a:off x="0" y="0"/>
              <a:ext cx="773956" cy="345418"/>
            </a:xfrm>
            <a:custGeom>
              <a:avLst/>
              <a:gdLst/>
              <a:ahLst/>
              <a:cxnLst/>
              <a:rect r="r" b="b" t="t" l="l"/>
              <a:pathLst>
                <a:path h="345418" w="773956">
                  <a:moveTo>
                    <a:pt x="0" y="0"/>
                  </a:moveTo>
                  <a:lnTo>
                    <a:pt x="773956" y="0"/>
                  </a:lnTo>
                  <a:lnTo>
                    <a:pt x="773956" y="345418"/>
                  </a:lnTo>
                  <a:lnTo>
                    <a:pt x="0" y="345418"/>
                  </a:lnTo>
                  <a:close/>
                </a:path>
              </a:pathLst>
            </a:custGeom>
            <a:solidFill>
              <a:srgbClr val="8A71F3"/>
            </a:solidFill>
          </p:spPr>
        </p:sp>
        <p:sp>
          <p:nvSpPr>
            <p:cNvPr name="TextBox 21" id="21"/>
            <p:cNvSpPr txBox="true"/>
            <p:nvPr/>
          </p:nvSpPr>
          <p:spPr>
            <a:xfrm>
              <a:off x="0" y="-38100"/>
              <a:ext cx="773957"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Robust Scaling*</a:t>
              </a:r>
            </a:p>
            <a:p>
              <a:pPr algn="ctr">
                <a:lnSpc>
                  <a:spcPts val="3079"/>
                </a:lnSpc>
              </a:pPr>
              <a:r>
                <a:rPr lang="en-US" sz="2199">
                  <a:solidFill>
                    <a:srgbClr val="FFFFFF"/>
                  </a:solidFill>
                  <a:latin typeface="Open Sauce"/>
                  <a:ea typeface="Open Sauce"/>
                  <a:cs typeface="Open Sauce"/>
                  <a:sym typeface="Open Sauce"/>
                </a:rPr>
                <a:t>(Depends on model</a:t>
              </a:r>
            </a:p>
          </p:txBody>
        </p:sp>
      </p:grpSp>
      <p:sp>
        <p:nvSpPr>
          <p:cNvPr name="AutoShape 22" id="22"/>
          <p:cNvSpPr/>
          <p:nvPr/>
        </p:nvSpPr>
        <p:spPr>
          <a:xfrm>
            <a:off x="3624072" y="5288448"/>
            <a:ext cx="0" cy="762000"/>
          </a:xfrm>
          <a:prstGeom prst="line">
            <a:avLst/>
          </a:prstGeom>
          <a:ln cap="rnd" w="38100">
            <a:solidFill>
              <a:srgbClr val="ACB8C0"/>
            </a:solidFill>
            <a:prstDash val="solid"/>
            <a:headEnd type="none" len="sm" w="sm"/>
            <a:tailEnd type="arrow" len="sm" w="med"/>
          </a:ln>
        </p:spPr>
      </p:sp>
      <p:grpSp>
        <p:nvGrpSpPr>
          <p:cNvPr name="Group 23" id="23"/>
          <p:cNvGrpSpPr/>
          <p:nvPr/>
        </p:nvGrpSpPr>
        <p:grpSpPr>
          <a:xfrm rot="0">
            <a:off x="9671002" y="6004390"/>
            <a:ext cx="2569906" cy="1311508"/>
            <a:chOff x="0" y="0"/>
            <a:chExt cx="676848" cy="345418"/>
          </a:xfrm>
        </p:grpSpPr>
        <p:sp>
          <p:nvSpPr>
            <p:cNvPr name="Freeform 24" id="24"/>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25" id="25"/>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One-Hot Encoding</a:t>
              </a:r>
            </a:p>
          </p:txBody>
        </p:sp>
      </p:grpSp>
      <p:sp>
        <p:nvSpPr>
          <p:cNvPr name="AutoShape 26" id="26"/>
          <p:cNvSpPr/>
          <p:nvPr/>
        </p:nvSpPr>
        <p:spPr>
          <a:xfrm>
            <a:off x="10955955" y="5242390"/>
            <a:ext cx="0" cy="762000"/>
          </a:xfrm>
          <a:prstGeom prst="line">
            <a:avLst/>
          </a:prstGeom>
          <a:ln cap="rnd" w="38100">
            <a:solidFill>
              <a:srgbClr val="ACB8C0"/>
            </a:solidFill>
            <a:prstDash val="solid"/>
            <a:headEnd type="none" len="sm" w="sm"/>
            <a:tailEnd type="arrow" len="sm" w="med"/>
          </a:ln>
        </p:spPr>
      </p:sp>
      <p:grpSp>
        <p:nvGrpSpPr>
          <p:cNvPr name="Group 27" id="27"/>
          <p:cNvGrpSpPr/>
          <p:nvPr/>
        </p:nvGrpSpPr>
        <p:grpSpPr>
          <a:xfrm rot="0">
            <a:off x="9671002" y="8077898"/>
            <a:ext cx="2569906" cy="1311508"/>
            <a:chOff x="0" y="0"/>
            <a:chExt cx="676848" cy="345418"/>
          </a:xfrm>
        </p:grpSpPr>
        <p:sp>
          <p:nvSpPr>
            <p:cNvPr name="Freeform 28" id="28"/>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29" id="29"/>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Total 16 Features</a:t>
              </a:r>
            </a:p>
          </p:txBody>
        </p:sp>
      </p:grpSp>
      <p:sp>
        <p:nvSpPr>
          <p:cNvPr name="AutoShape 30" id="30"/>
          <p:cNvSpPr/>
          <p:nvPr/>
        </p:nvSpPr>
        <p:spPr>
          <a:xfrm>
            <a:off x="10955955" y="7315898"/>
            <a:ext cx="0" cy="762000"/>
          </a:xfrm>
          <a:prstGeom prst="line">
            <a:avLst/>
          </a:prstGeom>
          <a:ln cap="rnd" w="38100">
            <a:solidFill>
              <a:srgbClr val="ACB8C0"/>
            </a:solidFill>
            <a:prstDash val="solid"/>
            <a:headEnd type="none" len="sm" w="sm"/>
            <a:tailEnd type="arrow" len="sm" w="med"/>
          </a:ln>
        </p:spPr>
      </p:sp>
      <p:sp>
        <p:nvSpPr>
          <p:cNvPr name="TextBox 31" id="31"/>
          <p:cNvSpPr txBox="true"/>
          <p:nvPr/>
        </p:nvSpPr>
        <p:spPr>
          <a:xfrm rot="0">
            <a:off x="13060360" y="9631224"/>
            <a:ext cx="4769941"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*the processing is done in the pipeline </a:t>
            </a:r>
          </a:p>
        </p:txBody>
      </p:sp>
      <p:sp>
        <p:nvSpPr>
          <p:cNvPr name="AutoShape 32" id="32"/>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33" id="33"/>
          <p:cNvSpPr txBox="true"/>
          <p:nvPr/>
        </p:nvSpPr>
        <p:spPr>
          <a:xfrm rot="0">
            <a:off x="1175700" y="321747"/>
            <a:ext cx="205085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Data Preparation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8248650" y="-3197412"/>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443038"/>
            <a:ext cx="7391942"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Data Splitting</a:t>
            </a:r>
          </a:p>
        </p:txBody>
      </p:sp>
      <p:sp>
        <p:nvSpPr>
          <p:cNvPr name="AutoShape 4" id="4"/>
          <p:cNvSpPr/>
          <p:nvPr/>
        </p:nvSpPr>
        <p:spPr>
          <a:xfrm flipV="true">
            <a:off x="775266" y="2276475"/>
            <a:ext cx="5032335" cy="0"/>
          </a:xfrm>
          <a:prstGeom prst="line">
            <a:avLst/>
          </a:prstGeom>
          <a:ln cap="rnd" w="9525">
            <a:solidFill>
              <a:srgbClr val="9179FA"/>
            </a:solidFill>
            <a:prstDash val="solid"/>
            <a:headEnd type="none" len="sm" w="sm"/>
            <a:tailEnd type="none" len="sm" w="sm"/>
          </a:ln>
        </p:spPr>
      </p:sp>
      <p:pic>
        <p:nvPicPr>
          <p:cNvPr name="Picture 5" id="5"/>
          <p:cNvPicPr>
            <a:picLocks noChangeAspect="true"/>
          </p:cNvPicPr>
          <p:nvPr/>
        </p:nvPicPr>
        <p:blipFill>
          <a:blip r:embed="rId4"/>
          <a:stretch>
            <a:fillRect/>
          </a:stretch>
        </p:blipFill>
        <p:spPr>
          <a:xfrm rot="0">
            <a:off x="5062571" y="1100498"/>
            <a:ext cx="8940343" cy="8940343"/>
          </a:xfrm>
          <a:prstGeom prst="rect">
            <a:avLst/>
          </a:prstGeom>
        </p:spPr>
      </p:pic>
      <p:sp>
        <p:nvSpPr>
          <p:cNvPr name="TextBox 6" id="6"/>
          <p:cNvSpPr txBox="true"/>
          <p:nvPr/>
        </p:nvSpPr>
        <p:spPr>
          <a:xfrm rot="0">
            <a:off x="7789069" y="3546835"/>
            <a:ext cx="919162"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000000"/>
                </a:solidFill>
                <a:latin typeface="Open Sauce Bold"/>
                <a:ea typeface="Open Sauce Bold"/>
                <a:cs typeface="Open Sauce Bold"/>
                <a:sym typeface="Open Sauce Bold"/>
              </a:rPr>
              <a:t>20%</a:t>
            </a:r>
          </a:p>
        </p:txBody>
      </p:sp>
      <p:sp>
        <p:nvSpPr>
          <p:cNvPr name="TextBox 7" id="7"/>
          <p:cNvSpPr txBox="true"/>
          <p:nvPr/>
        </p:nvSpPr>
        <p:spPr>
          <a:xfrm rot="0">
            <a:off x="10296075" y="6639080"/>
            <a:ext cx="940495" cy="596901"/>
          </a:xfrm>
          <a:prstGeom prst="rect">
            <a:avLst/>
          </a:prstGeom>
        </p:spPr>
        <p:txBody>
          <a:bodyPr anchor="t" rtlCol="false" tIns="0" lIns="0" bIns="0" rIns="0">
            <a:spAutoFit/>
          </a:bodyPr>
          <a:lstStyle/>
          <a:p>
            <a:pPr algn="ctr">
              <a:lnSpc>
                <a:spcPts val="4899"/>
              </a:lnSpc>
              <a:spcBef>
                <a:spcPct val="0"/>
              </a:spcBef>
            </a:pPr>
            <a:r>
              <a:rPr lang="en-US" b="true" sz="3499">
                <a:solidFill>
                  <a:srgbClr val="8A71F3"/>
                </a:solidFill>
                <a:latin typeface="Open Sauce Bold"/>
                <a:ea typeface="Open Sauce Bold"/>
                <a:cs typeface="Open Sauce Bold"/>
                <a:sym typeface="Open Sauce Bold"/>
              </a:rPr>
              <a:t>80%</a:t>
            </a:r>
          </a:p>
        </p:txBody>
      </p:sp>
      <p:grpSp>
        <p:nvGrpSpPr>
          <p:cNvPr name="Group 8" id="8"/>
          <p:cNvGrpSpPr/>
          <p:nvPr/>
        </p:nvGrpSpPr>
        <p:grpSpPr>
          <a:xfrm rot="0">
            <a:off x="13758402" y="4301614"/>
            <a:ext cx="431390" cy="4313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1" id="11"/>
          <p:cNvGrpSpPr/>
          <p:nvPr/>
        </p:nvGrpSpPr>
        <p:grpSpPr>
          <a:xfrm rot="0">
            <a:off x="13758402" y="5354974"/>
            <a:ext cx="431390" cy="43139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179F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sp>
        <p:nvSpPr>
          <p:cNvPr name="TextBox 14" id="14"/>
          <p:cNvSpPr txBox="true"/>
          <p:nvPr/>
        </p:nvSpPr>
        <p:spPr>
          <a:xfrm rot="0">
            <a:off x="14357280" y="4244464"/>
            <a:ext cx="1895574"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Open Sauce Bold"/>
                <a:ea typeface="Open Sauce Bold"/>
                <a:cs typeface="Open Sauce Bold"/>
                <a:sym typeface="Open Sauce Bold"/>
              </a:rPr>
              <a:t>Train Data</a:t>
            </a:r>
          </a:p>
        </p:txBody>
      </p:sp>
      <p:sp>
        <p:nvSpPr>
          <p:cNvPr name="TextBox 15" id="15"/>
          <p:cNvSpPr txBox="true"/>
          <p:nvPr/>
        </p:nvSpPr>
        <p:spPr>
          <a:xfrm rot="0">
            <a:off x="14357280" y="5355509"/>
            <a:ext cx="1770658" cy="504826"/>
          </a:xfrm>
          <a:prstGeom prst="rect">
            <a:avLst/>
          </a:prstGeom>
        </p:spPr>
        <p:txBody>
          <a:bodyPr anchor="t" rtlCol="false" tIns="0" lIns="0" bIns="0" rIns="0">
            <a:spAutoFit/>
          </a:bodyPr>
          <a:lstStyle/>
          <a:p>
            <a:pPr algn="ctr">
              <a:lnSpc>
                <a:spcPts val="4199"/>
              </a:lnSpc>
              <a:spcBef>
                <a:spcPct val="0"/>
              </a:spcBef>
            </a:pPr>
            <a:r>
              <a:rPr lang="en-US" b="true" sz="2999">
                <a:solidFill>
                  <a:srgbClr val="8A71F3"/>
                </a:solidFill>
                <a:latin typeface="Open Sauce Bold"/>
                <a:ea typeface="Open Sauce Bold"/>
                <a:cs typeface="Open Sauce Bold"/>
                <a:sym typeface="Open Sauce Bold"/>
              </a:rPr>
              <a:t>Test Data</a:t>
            </a:r>
          </a:p>
        </p:txBody>
      </p:sp>
      <p:sp>
        <p:nvSpPr>
          <p:cNvPr name="AutoShape 16" id="16"/>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7" id="17"/>
          <p:cNvSpPr txBox="true"/>
          <p:nvPr/>
        </p:nvSpPr>
        <p:spPr>
          <a:xfrm rot="0">
            <a:off x="1175700" y="321747"/>
            <a:ext cx="20508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Data Preparation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57982" y="4684937"/>
            <a:ext cx="8972037" cy="1447800"/>
          </a:xfrm>
          <a:prstGeom prst="rect">
            <a:avLst/>
          </a:prstGeom>
        </p:spPr>
        <p:txBody>
          <a:bodyPr anchor="t" rtlCol="false" tIns="0" lIns="0" bIns="0" rIns="0">
            <a:spAutoFit/>
          </a:bodyPr>
          <a:lstStyle/>
          <a:p>
            <a:pPr algn="ctr">
              <a:lnSpc>
                <a:spcPts val="11400"/>
              </a:lnSpc>
            </a:pPr>
            <a:r>
              <a:rPr lang="en-US" b="true" sz="9500">
                <a:solidFill>
                  <a:srgbClr val="FFFFFF"/>
                </a:solidFill>
                <a:latin typeface="Open Sauce Bold"/>
                <a:ea typeface="Open Sauce Bold"/>
                <a:cs typeface="Open Sauce Bold"/>
                <a:sym typeface="Open Sauce Bold"/>
              </a:rPr>
              <a:t>MODELING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697" y="1739048"/>
            <a:ext cx="6895864" cy="4762"/>
          </a:xfrm>
          <a:prstGeom prst="line">
            <a:avLst/>
          </a:prstGeom>
          <a:ln cap="rnd" w="9525">
            <a:solidFill>
              <a:srgbClr val="9179FA"/>
            </a:solidFill>
            <a:prstDash val="solid"/>
            <a:headEnd type="none" len="sm" w="sm"/>
            <a:tailEnd type="none" len="sm" w="sm"/>
          </a:ln>
        </p:spPr>
      </p:sp>
      <p:sp>
        <p:nvSpPr>
          <p:cNvPr name="Freeform 3" id="3"/>
          <p:cNvSpPr/>
          <p:nvPr/>
        </p:nvSpPr>
        <p:spPr>
          <a:xfrm flipH="true" flipV="false" rot="0">
            <a:off x="8626474" y="-3150120"/>
            <a:ext cx="12060782" cy="9166194"/>
          </a:xfrm>
          <a:custGeom>
            <a:avLst/>
            <a:gdLst/>
            <a:ahLst/>
            <a:cxnLst/>
            <a:rect r="r" b="b" t="t" l="l"/>
            <a:pathLst>
              <a:path h="9166194" w="12060782">
                <a:moveTo>
                  <a:pt x="12060782" y="0"/>
                </a:moveTo>
                <a:lnTo>
                  <a:pt x="0" y="0"/>
                </a:lnTo>
                <a:lnTo>
                  <a:pt x="0" y="9166195"/>
                </a:lnTo>
                <a:lnTo>
                  <a:pt x="12060782" y="9166195"/>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V="true">
            <a:off x="11997232" y="1432978"/>
            <a:ext cx="4649633"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070004" y="3738562"/>
            <a:ext cx="7232620" cy="2809875"/>
            <a:chOff x="0" y="0"/>
            <a:chExt cx="958253" cy="372282"/>
          </a:xfrm>
        </p:grpSpPr>
        <p:sp>
          <p:nvSpPr>
            <p:cNvPr name="Freeform 6" id="6"/>
            <p:cNvSpPr/>
            <p:nvPr/>
          </p:nvSpPr>
          <p:spPr>
            <a:xfrm flipH="false" flipV="false" rot="0">
              <a:off x="0" y="0"/>
              <a:ext cx="958253" cy="372282"/>
            </a:xfrm>
            <a:custGeom>
              <a:avLst/>
              <a:gdLst/>
              <a:ahLst/>
              <a:cxnLst/>
              <a:rect r="r" b="b" t="t" l="l"/>
              <a:pathLst>
                <a:path h="372282" w="958253">
                  <a:moveTo>
                    <a:pt x="107723" y="0"/>
                  </a:moveTo>
                  <a:lnTo>
                    <a:pt x="850530" y="0"/>
                  </a:lnTo>
                  <a:cubicBezTo>
                    <a:pt x="910024" y="0"/>
                    <a:pt x="958253" y="48229"/>
                    <a:pt x="958253" y="107723"/>
                  </a:cubicBezTo>
                  <a:lnTo>
                    <a:pt x="958253" y="264559"/>
                  </a:lnTo>
                  <a:cubicBezTo>
                    <a:pt x="958253" y="324053"/>
                    <a:pt x="910024" y="372282"/>
                    <a:pt x="850530" y="372282"/>
                  </a:cubicBezTo>
                  <a:lnTo>
                    <a:pt x="107723" y="372282"/>
                  </a:lnTo>
                  <a:cubicBezTo>
                    <a:pt x="48229" y="372282"/>
                    <a:pt x="0" y="324053"/>
                    <a:pt x="0" y="264559"/>
                  </a:cubicBezTo>
                  <a:lnTo>
                    <a:pt x="0" y="107723"/>
                  </a:lnTo>
                  <a:cubicBezTo>
                    <a:pt x="0" y="48229"/>
                    <a:pt x="48229" y="0"/>
                    <a:pt x="107723" y="0"/>
                  </a:cubicBezTo>
                  <a:close/>
                </a:path>
              </a:pathLst>
            </a:custGeom>
            <a:solidFill>
              <a:srgbClr val="9179FA"/>
            </a:solidFill>
          </p:spPr>
        </p:sp>
        <p:sp>
          <p:nvSpPr>
            <p:cNvPr name="TextBox 7" id="7"/>
            <p:cNvSpPr txBox="true"/>
            <p:nvPr/>
          </p:nvSpPr>
          <p:spPr>
            <a:xfrm>
              <a:off x="0" y="-38100"/>
              <a:ext cx="958253" cy="410382"/>
            </a:xfrm>
            <a:prstGeom prst="rect">
              <a:avLst/>
            </a:prstGeom>
          </p:spPr>
          <p:txBody>
            <a:bodyPr anchor="ctr" rtlCol="false" tIns="50800" lIns="50800" bIns="50800" rIns="50800"/>
            <a:lstStyle/>
            <a:p>
              <a:pPr algn="ctr">
                <a:lnSpc>
                  <a:spcPts val="3079"/>
                </a:lnSpc>
              </a:pPr>
            </a:p>
          </p:txBody>
        </p:sp>
      </p:grpSp>
      <p:graphicFrame>
        <p:nvGraphicFramePr>
          <p:cNvPr name="Table 8" id="8"/>
          <p:cNvGraphicFramePr>
            <a:graphicFrameLocks noGrp="true"/>
          </p:cNvGraphicFramePr>
          <p:nvPr/>
        </p:nvGraphicFramePr>
        <p:xfrm>
          <a:off x="10230138" y="3855570"/>
          <a:ext cx="7315200" cy="2809875"/>
        </p:xfrm>
        <a:graphic>
          <a:graphicData uri="http://schemas.openxmlformats.org/drawingml/2006/table">
            <a:tbl>
              <a:tblPr/>
              <a:tblGrid>
                <a:gridCol w="3657600"/>
                <a:gridCol w="3657600"/>
              </a:tblGrid>
              <a:tr h="936625">
                <a:tc>
                  <a:txBody>
                    <a:bodyPr anchor="t" rtlCol="false"/>
                    <a:lstStyle/>
                    <a:p>
                      <a:pPr algn="ctr">
                        <a:lnSpc>
                          <a:spcPts val="3219"/>
                        </a:lnSpc>
                        <a:defRPr/>
                      </a:pPr>
                      <a:r>
                        <a:rPr lang="en-US" sz="2299" b="true">
                          <a:solidFill>
                            <a:srgbClr val="000000"/>
                          </a:solidFill>
                          <a:latin typeface="Open Sauce Bold"/>
                          <a:ea typeface="Open Sauce Bold"/>
                          <a:cs typeface="Open Sauce Bold"/>
                          <a:sym typeface="Open Sauce Bold"/>
                        </a:rPr>
                        <a:t>Category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c>
                  <a:txBody>
                    <a:bodyPr anchor="t" rtlCol="false"/>
                    <a:lstStyle/>
                    <a:p>
                      <a:pPr algn="ctr">
                        <a:lnSpc>
                          <a:spcPts val="3219"/>
                        </a:lnSpc>
                        <a:defRPr/>
                      </a:pPr>
                      <a:r>
                        <a:rPr lang="en-US" sz="2299" b="true">
                          <a:solidFill>
                            <a:srgbClr val="000000"/>
                          </a:solidFill>
                          <a:latin typeface="Open Sauce Bold"/>
                          <a:ea typeface="Open Sauce Bold"/>
                          <a:cs typeface="Open Sauce Bold"/>
                          <a:sym typeface="Open Sauce Bold"/>
                        </a:rPr>
                        <a:t>Loss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r>
              <a:tr h="936625">
                <a:tc>
                  <a:txBody>
                    <a:bodyPr anchor="t" rtlCol="false"/>
                    <a:lstStyle/>
                    <a:p>
                      <a:pPr algn="ctr">
                        <a:lnSpc>
                          <a:spcPts val="3219"/>
                        </a:lnSpc>
                        <a:defRPr/>
                      </a:pPr>
                      <a:r>
                        <a:rPr lang="en-US" sz="2299">
                          <a:solidFill>
                            <a:srgbClr val="000000"/>
                          </a:solidFill>
                          <a:latin typeface="Open Sauce"/>
                          <a:ea typeface="Open Sauce"/>
                          <a:cs typeface="Open Sauce"/>
                          <a:sym typeface="Open Sauce"/>
                        </a:rPr>
                        <a:t>False Negative (FN)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Open Sauce"/>
                          <a:ea typeface="Open Sauce"/>
                          <a:cs typeface="Open Sauce"/>
                          <a:sym typeface="Open Sauce"/>
                        </a:rPr>
                        <a:t>$420</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36625">
                <a:tc>
                  <a:txBody>
                    <a:bodyPr anchor="t" rtlCol="false"/>
                    <a:lstStyle/>
                    <a:p>
                      <a:pPr algn="ctr">
                        <a:lnSpc>
                          <a:spcPts val="3219"/>
                        </a:lnSpc>
                        <a:defRPr/>
                      </a:pPr>
                      <a:r>
                        <a:rPr lang="en-US" sz="2299">
                          <a:solidFill>
                            <a:srgbClr val="000000"/>
                          </a:solidFill>
                          <a:latin typeface="Open Sauce"/>
                          <a:ea typeface="Open Sauce"/>
                          <a:cs typeface="Open Sauce"/>
                          <a:sym typeface="Open Sauce"/>
                        </a:rPr>
                        <a:t>False Positive (FP)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219"/>
                        </a:lnSpc>
                        <a:defRPr/>
                      </a:pPr>
                      <a:r>
                        <a:rPr lang="en-US" sz="2299">
                          <a:solidFill>
                            <a:srgbClr val="000000"/>
                          </a:solidFill>
                          <a:latin typeface="Open Sauce"/>
                          <a:ea typeface="Open Sauce"/>
                          <a:cs typeface="Open Sauce"/>
                          <a:sym typeface="Open Sauce"/>
                        </a:rPr>
                        <a:t>$20</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grpSp>
        <p:nvGrpSpPr>
          <p:cNvPr name="Group 9" id="9"/>
          <p:cNvGrpSpPr/>
          <p:nvPr/>
        </p:nvGrpSpPr>
        <p:grpSpPr>
          <a:xfrm rot="0">
            <a:off x="8626474" y="4742982"/>
            <a:ext cx="1035052" cy="103505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8A71F3"/>
            </a:solidFill>
          </p:spPr>
        </p:sp>
        <p:sp>
          <p:nvSpPr>
            <p:cNvPr name="TextBox 11" id="11"/>
            <p:cNvSpPr txBox="true"/>
            <p:nvPr/>
          </p:nvSpPr>
          <p:spPr>
            <a:xfrm>
              <a:off x="0" y="165100"/>
              <a:ext cx="711200" cy="444500"/>
            </a:xfrm>
            <a:prstGeom prst="rect">
              <a:avLst/>
            </a:prstGeom>
          </p:spPr>
          <p:txBody>
            <a:bodyPr anchor="ctr" rtlCol="false" tIns="50800" lIns="50800" bIns="50800" rIns="50800"/>
            <a:lstStyle/>
            <a:p>
              <a:pPr algn="ctr">
                <a:lnSpc>
                  <a:spcPts val="3079"/>
                </a:lnSpc>
              </a:pPr>
            </a:p>
          </p:txBody>
        </p:sp>
      </p:grpSp>
      <p:sp>
        <p:nvSpPr>
          <p:cNvPr name="TextBox 12" id="12"/>
          <p:cNvSpPr txBox="true"/>
          <p:nvPr/>
        </p:nvSpPr>
        <p:spPr>
          <a:xfrm rot="0">
            <a:off x="1028697" y="910373"/>
            <a:ext cx="6895864" cy="828675"/>
          </a:xfrm>
          <a:prstGeom prst="rect">
            <a:avLst/>
          </a:prstGeom>
        </p:spPr>
        <p:txBody>
          <a:bodyPr anchor="t" rtlCol="false" tIns="0" lIns="0" bIns="0" rIns="0">
            <a:spAutoFit/>
          </a:bodyPr>
          <a:lstStyle/>
          <a:p>
            <a:pPr algn="l">
              <a:lnSpc>
                <a:spcPts val="6599"/>
              </a:lnSpc>
            </a:pPr>
            <a:r>
              <a:rPr lang="en-US" sz="5499" b="true">
                <a:solidFill>
                  <a:srgbClr val="000000"/>
                </a:solidFill>
                <a:latin typeface="Open Sauce Bold"/>
                <a:ea typeface="Open Sauce Bold"/>
                <a:cs typeface="Open Sauce Bold"/>
                <a:sym typeface="Open Sauce Bold"/>
              </a:rPr>
              <a:t>Main Metric:</a:t>
            </a:r>
            <a:r>
              <a:rPr lang="en-US" sz="5499" b="true">
                <a:solidFill>
                  <a:srgbClr val="8A71F3"/>
                </a:solidFill>
                <a:latin typeface="Open Sauce Bold"/>
                <a:ea typeface="Open Sauce Bold"/>
                <a:cs typeface="Open Sauce Bold"/>
                <a:sym typeface="Open Sauce Bold"/>
              </a:rPr>
              <a:t> Recall</a:t>
            </a:r>
          </a:p>
        </p:txBody>
      </p:sp>
      <p:sp>
        <p:nvSpPr>
          <p:cNvPr name="TextBox 13" id="13"/>
          <p:cNvSpPr txBox="true"/>
          <p:nvPr/>
        </p:nvSpPr>
        <p:spPr>
          <a:xfrm rot="0">
            <a:off x="10476839" y="1198980"/>
            <a:ext cx="1240929"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Open Sauce"/>
                <a:ea typeface="Open Sauce"/>
                <a:cs typeface="Open Sauce"/>
                <a:sym typeface="Open Sauce"/>
              </a:rPr>
              <a:t>Recall = </a:t>
            </a:r>
          </a:p>
        </p:txBody>
      </p:sp>
      <p:sp>
        <p:nvSpPr>
          <p:cNvPr name="TextBox 14" id="14"/>
          <p:cNvSpPr txBox="true"/>
          <p:nvPr/>
        </p:nvSpPr>
        <p:spPr>
          <a:xfrm rot="0">
            <a:off x="13272243" y="918945"/>
            <a:ext cx="1876624"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Open Sauce"/>
                <a:ea typeface="Open Sauce"/>
                <a:cs typeface="Open Sauce"/>
                <a:sym typeface="Open Sauce"/>
              </a:rPr>
              <a:t>True Positive</a:t>
            </a:r>
          </a:p>
        </p:txBody>
      </p:sp>
      <p:sp>
        <p:nvSpPr>
          <p:cNvPr name="TextBox 15" id="15"/>
          <p:cNvSpPr txBox="true"/>
          <p:nvPr/>
        </p:nvSpPr>
        <p:spPr>
          <a:xfrm rot="0">
            <a:off x="11997232" y="1547278"/>
            <a:ext cx="4426645" cy="405765"/>
          </a:xfrm>
          <a:prstGeom prst="rect">
            <a:avLst/>
          </a:prstGeom>
        </p:spPr>
        <p:txBody>
          <a:bodyPr anchor="t" rtlCol="false" tIns="0" lIns="0" bIns="0" rIns="0">
            <a:spAutoFit/>
          </a:bodyPr>
          <a:lstStyle/>
          <a:p>
            <a:pPr algn="ctr">
              <a:lnSpc>
                <a:spcPts val="3359"/>
              </a:lnSpc>
              <a:spcBef>
                <a:spcPct val="0"/>
              </a:spcBef>
            </a:pPr>
            <a:r>
              <a:rPr lang="en-US" sz="2399">
                <a:solidFill>
                  <a:srgbClr val="000000"/>
                </a:solidFill>
                <a:latin typeface="Open Sauce"/>
                <a:ea typeface="Open Sauce"/>
                <a:cs typeface="Open Sauce"/>
                <a:sym typeface="Open Sauce"/>
              </a:rPr>
              <a:t>True Positive + False Negative</a:t>
            </a:r>
          </a:p>
        </p:txBody>
      </p:sp>
      <p:sp>
        <p:nvSpPr>
          <p:cNvPr name="TextBox 16" id="16"/>
          <p:cNvSpPr txBox="true"/>
          <p:nvPr/>
        </p:nvSpPr>
        <p:spPr>
          <a:xfrm rot="0">
            <a:off x="1852254" y="4010511"/>
            <a:ext cx="4243288" cy="1934845"/>
          </a:xfrm>
          <a:prstGeom prst="rect">
            <a:avLst/>
          </a:prstGeom>
        </p:spPr>
        <p:txBody>
          <a:bodyPr anchor="t" rtlCol="false" tIns="0" lIns="0" bIns="0" rIns="0">
            <a:spAutoFit/>
          </a:bodyPr>
          <a:lstStyle/>
          <a:p>
            <a:pPr algn="l">
              <a:lnSpc>
                <a:spcPts val="3079"/>
              </a:lnSpc>
            </a:pPr>
            <a:r>
              <a:rPr lang="en-US" sz="2199">
                <a:solidFill>
                  <a:srgbClr val="000000"/>
                </a:solidFill>
                <a:latin typeface="Open Sauce"/>
                <a:ea typeface="Open Sauce"/>
                <a:cs typeface="Open Sauce"/>
                <a:sym typeface="Open Sauce"/>
              </a:rPr>
              <a:t>Assuming: </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Customer</a:t>
            </a:r>
            <a:r>
              <a:rPr lang="en-US" sz="2199">
                <a:solidFill>
                  <a:srgbClr val="000000"/>
                </a:solidFill>
                <a:latin typeface="Open Sauce"/>
                <a:ea typeface="Open Sauce"/>
                <a:cs typeface="Open Sauce"/>
                <a:sym typeface="Open Sauce"/>
              </a:rPr>
              <a:t> stay for 6 months</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Monthly Charges is $70</a:t>
            </a:r>
          </a:p>
          <a:p>
            <a:pPr algn="l" marL="474979" indent="-237490" lvl="1">
              <a:lnSpc>
                <a:spcPts val="3079"/>
              </a:lnSpc>
              <a:buFont typeface="Arial"/>
              <a:buChar char="•"/>
            </a:pPr>
            <a:r>
              <a:rPr lang="en-US" sz="2199">
                <a:solidFill>
                  <a:srgbClr val="000000"/>
                </a:solidFill>
                <a:latin typeface="Open Sauce"/>
                <a:ea typeface="Open Sauce"/>
                <a:cs typeface="Open Sauce"/>
                <a:sym typeface="Open Sauce"/>
              </a:rPr>
              <a:t>Retention Fees is $20</a:t>
            </a:r>
          </a:p>
          <a:p>
            <a:pPr algn="l">
              <a:lnSpc>
                <a:spcPts val="3079"/>
              </a:lnSpc>
              <a:spcBef>
                <a:spcPct val="0"/>
              </a:spcBef>
            </a:pPr>
          </a:p>
        </p:txBody>
      </p:sp>
      <p:sp>
        <p:nvSpPr>
          <p:cNvPr name="TextBox 17" id="17"/>
          <p:cNvSpPr txBox="true"/>
          <p:nvPr/>
        </p:nvSpPr>
        <p:spPr>
          <a:xfrm rot="0">
            <a:off x="1852254" y="5739933"/>
            <a:ext cx="5757466"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Open Sauce Bold"/>
                <a:ea typeface="Open Sauce Bold"/>
                <a:cs typeface="Open Sauce Bold"/>
                <a:sym typeface="Open Sauce Bold"/>
              </a:rPr>
              <a:t>Customer Lifetime Value = 6 x $70 = $420</a:t>
            </a:r>
          </a:p>
        </p:txBody>
      </p:sp>
      <p:sp>
        <p:nvSpPr>
          <p:cNvPr name="TextBox 18" id="18"/>
          <p:cNvSpPr txBox="true"/>
          <p:nvPr/>
        </p:nvSpPr>
        <p:spPr>
          <a:xfrm rot="0">
            <a:off x="2259250" y="1858745"/>
            <a:ext cx="3782318" cy="504826"/>
          </a:xfrm>
          <a:prstGeom prst="rect">
            <a:avLst/>
          </a:prstGeom>
        </p:spPr>
        <p:txBody>
          <a:bodyPr anchor="t" rtlCol="false" tIns="0" lIns="0" bIns="0" rIns="0">
            <a:spAutoFit/>
          </a:bodyPr>
          <a:lstStyle/>
          <a:p>
            <a:pPr algn="ctr">
              <a:lnSpc>
                <a:spcPts val="4199"/>
              </a:lnSpc>
              <a:spcBef>
                <a:spcPct val="0"/>
              </a:spcBef>
            </a:pPr>
            <a:r>
              <a:rPr lang="en-US" sz="2999">
                <a:solidFill>
                  <a:srgbClr val="8A71F3"/>
                </a:solidFill>
                <a:latin typeface="Open Sauce"/>
                <a:ea typeface="Open Sauce"/>
                <a:cs typeface="Open Sauce"/>
                <a:sym typeface="Open Sauce"/>
              </a:rPr>
              <a:t>Why Does It Matter?</a:t>
            </a:r>
          </a:p>
        </p:txBody>
      </p:sp>
      <p:sp>
        <p:nvSpPr>
          <p:cNvPr name="TextBox 19" id="19"/>
          <p:cNvSpPr txBox="true"/>
          <p:nvPr/>
        </p:nvSpPr>
        <p:spPr>
          <a:xfrm rot="0">
            <a:off x="1426222" y="7989420"/>
            <a:ext cx="15435556" cy="1189355"/>
          </a:xfrm>
          <a:prstGeom prst="rect">
            <a:avLst/>
          </a:prstGeom>
        </p:spPr>
        <p:txBody>
          <a:bodyPr anchor="t" rtlCol="false" tIns="0" lIns="0" bIns="0" rIns="0">
            <a:spAutoFit/>
          </a:bodyPr>
          <a:lstStyle/>
          <a:p>
            <a:pPr algn="l">
              <a:lnSpc>
                <a:spcPts val="3219"/>
              </a:lnSpc>
              <a:spcBef>
                <a:spcPct val="0"/>
              </a:spcBef>
            </a:pPr>
            <a:r>
              <a:rPr lang="en-US" sz="2299">
                <a:solidFill>
                  <a:srgbClr val="000000"/>
                </a:solidFill>
                <a:latin typeface="Open Sauce"/>
                <a:ea typeface="Open Sauce"/>
                <a:cs typeface="Open Sauce"/>
                <a:sym typeface="Open Sauce"/>
              </a:rPr>
              <a:t>One FN means losing $420 in potential revenue, while one FP only adds $20 in retention costs. This means saving just on</a:t>
            </a:r>
            <a:r>
              <a:rPr lang="en-US" sz="2299">
                <a:solidFill>
                  <a:srgbClr val="000000"/>
                </a:solidFill>
                <a:latin typeface="Open Sauce"/>
                <a:ea typeface="Open Sauce"/>
                <a:cs typeface="Open Sauce"/>
                <a:sym typeface="Open Sauce"/>
              </a:rPr>
              <a:t>e FN avoids a loss 21 times larger than one FP. Therefore, a high recall is crucial to ensure fewer truly churned customers are missed.</a:t>
            </a:r>
          </a:p>
        </p:txBody>
      </p:sp>
      <p:sp>
        <p:nvSpPr>
          <p:cNvPr name="AutoShape 20" id="20"/>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21" id="21"/>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Modeling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8248650" y="-3551629"/>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862138"/>
            <a:ext cx="7219950" cy="0"/>
          </a:xfrm>
          <a:prstGeom prst="line">
            <a:avLst/>
          </a:prstGeom>
          <a:ln cap="rnd" w="9525">
            <a:solidFill>
              <a:srgbClr val="9179FA"/>
            </a:solidFill>
            <a:prstDash val="solid"/>
            <a:headEnd type="none" len="sm" w="sm"/>
            <a:tailEnd type="none" len="sm" w="sm"/>
          </a:ln>
        </p:spPr>
      </p:sp>
      <p:graphicFrame>
        <p:nvGraphicFramePr>
          <p:cNvPr name="Table 4" id="4"/>
          <p:cNvGraphicFramePr>
            <a:graphicFrameLocks noGrp="true"/>
          </p:cNvGraphicFramePr>
          <p:nvPr/>
        </p:nvGraphicFramePr>
        <p:xfrm>
          <a:off x="5646326" y="2387512"/>
          <a:ext cx="6995348" cy="7524750"/>
        </p:xfrm>
        <a:graphic>
          <a:graphicData uri="http://schemas.openxmlformats.org/drawingml/2006/table">
            <a:tbl>
              <a:tblPr/>
              <a:tblGrid>
                <a:gridCol w="3497674"/>
                <a:gridCol w="3497674"/>
              </a:tblGrid>
              <a:tr h="836083">
                <a:tc>
                  <a:txBody>
                    <a:bodyPr anchor="t" rtlCol="false"/>
                    <a:lstStyle/>
                    <a:p>
                      <a:pPr algn="ctr">
                        <a:lnSpc>
                          <a:spcPts val="2100"/>
                        </a:lnSpc>
                        <a:defRPr/>
                      </a:pPr>
                      <a:r>
                        <a:rPr lang="en-US" sz="1500" b="true">
                          <a:solidFill>
                            <a:srgbClr val="000000"/>
                          </a:solidFill>
                          <a:latin typeface="Open Sauce Bold"/>
                          <a:ea typeface="Open Sauce Bold"/>
                          <a:cs typeface="Open Sauce Bold"/>
                          <a:sym typeface="Open Sauce Bold"/>
                        </a:rPr>
                        <a:t>Model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2100"/>
                        </a:lnSpc>
                        <a:defRPr/>
                      </a:pPr>
                      <a:r>
                        <a:rPr lang="en-US" sz="1500" b="true">
                          <a:solidFill>
                            <a:srgbClr val="000000"/>
                          </a:solidFill>
                          <a:latin typeface="Open Sauce Bold"/>
                          <a:ea typeface="Open Sauce Bold"/>
                          <a:cs typeface="Open Sauce Bold"/>
                          <a:sym typeface="Open Sauce Bold"/>
                        </a:rPr>
                        <a:t>Recall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Decision Tree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0.570</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Random Forest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0.496</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Logistic Regression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0.488</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XGBoost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0.484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LigthGBM</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0.484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KNN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0.473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CatBoost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0.473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AdaBoost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0.422</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TextBox 5" id="5"/>
          <p:cNvSpPr txBox="true"/>
          <p:nvPr/>
        </p:nvSpPr>
        <p:spPr>
          <a:xfrm rot="0">
            <a:off x="1028700" y="1028700"/>
            <a:ext cx="7391942"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Simple Tuned Model</a:t>
            </a:r>
          </a:p>
        </p:txBody>
      </p:sp>
      <p:sp>
        <p:nvSpPr>
          <p:cNvPr name="TextBox 6" id="6"/>
          <p:cNvSpPr txBox="true"/>
          <p:nvPr/>
        </p:nvSpPr>
        <p:spPr>
          <a:xfrm rot="0">
            <a:off x="13208739" y="8680132"/>
            <a:ext cx="4541410" cy="1108710"/>
          </a:xfrm>
          <a:prstGeom prst="rect">
            <a:avLst/>
          </a:prstGeom>
        </p:spPr>
        <p:txBody>
          <a:bodyPr anchor="t" rtlCol="false" tIns="0" lIns="0" bIns="0" rIns="0">
            <a:spAutoFit/>
          </a:bodyPr>
          <a:lstStyle/>
          <a:p>
            <a:pPr algn="l">
              <a:lnSpc>
                <a:spcPts val="2940"/>
              </a:lnSpc>
              <a:spcBef>
                <a:spcPct val="0"/>
              </a:spcBef>
            </a:pPr>
            <a:r>
              <a:rPr lang="en-US" sz="2100">
                <a:solidFill>
                  <a:srgbClr val="FFFFFF"/>
                </a:solidFill>
                <a:latin typeface="Open Sauce"/>
                <a:ea typeface="Open Sauce"/>
                <a:cs typeface="Open Sauce"/>
                <a:sym typeface="Open Sauce"/>
              </a:rPr>
              <a:t>All of the models have underfitting issue. Most probably because  the imbalance target.</a:t>
            </a:r>
          </a:p>
        </p:txBody>
      </p:sp>
      <p:sp>
        <p:nvSpPr>
          <p:cNvPr name="AutoShape 7" id="7"/>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8" id="8"/>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Modeling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618241" y="1440656"/>
            <a:ext cx="7256665" cy="0"/>
          </a:xfrm>
          <a:prstGeom prst="line">
            <a:avLst/>
          </a:prstGeom>
          <a:ln cap="rnd" w="9525">
            <a:solidFill>
              <a:srgbClr val="9179FA"/>
            </a:solidFill>
            <a:prstDash val="solid"/>
            <a:headEnd type="none" len="sm" w="sm"/>
            <a:tailEnd type="none" len="sm" w="sm"/>
          </a:ln>
        </p:spPr>
      </p:sp>
      <p:graphicFrame>
        <p:nvGraphicFramePr>
          <p:cNvPr name="Table 3" id="3"/>
          <p:cNvGraphicFramePr>
            <a:graphicFrameLocks noGrp="true"/>
          </p:cNvGraphicFramePr>
          <p:nvPr/>
        </p:nvGraphicFramePr>
        <p:xfrm>
          <a:off x="1370553" y="2311429"/>
          <a:ext cx="6995348" cy="7524750"/>
        </p:xfrm>
        <a:graphic>
          <a:graphicData uri="http://schemas.openxmlformats.org/drawingml/2006/table">
            <a:tbl>
              <a:tblPr/>
              <a:tblGrid>
                <a:gridCol w="3497674"/>
                <a:gridCol w="3497674"/>
              </a:tblGrid>
              <a:tr h="836083">
                <a:tc>
                  <a:txBody>
                    <a:bodyPr anchor="t" rtlCol="false"/>
                    <a:lstStyle/>
                    <a:p>
                      <a:pPr algn="ctr">
                        <a:lnSpc>
                          <a:spcPts val="2100"/>
                        </a:lnSpc>
                        <a:defRPr/>
                      </a:pPr>
                      <a:r>
                        <a:rPr lang="en-US" sz="1500" b="true">
                          <a:solidFill>
                            <a:srgbClr val="000000"/>
                          </a:solidFill>
                          <a:latin typeface="Open Sauce Bold"/>
                          <a:ea typeface="Open Sauce Bold"/>
                          <a:cs typeface="Open Sauce Bold"/>
                          <a:sym typeface="Open Sauce Bold"/>
                        </a:rPr>
                        <a:t>Model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2100"/>
                        </a:lnSpc>
                        <a:defRPr/>
                      </a:pPr>
                      <a:r>
                        <a:rPr lang="en-US" sz="1500" b="true">
                          <a:solidFill>
                            <a:srgbClr val="000000"/>
                          </a:solidFill>
                          <a:latin typeface="Open Sauce Bold"/>
                          <a:ea typeface="Open Sauce Bold"/>
                          <a:cs typeface="Open Sauce Bold"/>
                          <a:sym typeface="Open Sauce Bold"/>
                        </a:rPr>
                        <a:t>Recall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836083">
                <a:tc>
                  <a:txBody>
                    <a:bodyPr anchor="t" rtlCol="false"/>
                    <a:lstStyle/>
                    <a:p>
                      <a:pPr algn="ctr">
                        <a:lnSpc>
                          <a:spcPts val="2100"/>
                        </a:lnSpc>
                        <a:defRPr/>
                      </a:pPr>
                      <a:r>
                        <a:rPr lang="en-US" sz="1500">
                          <a:solidFill>
                            <a:srgbClr val="FFFFFF"/>
                          </a:solidFill>
                          <a:latin typeface="Open Sauce"/>
                          <a:ea typeface="Open Sauce"/>
                          <a:cs typeface="Open Sauce"/>
                          <a:sym typeface="Open Sauce"/>
                        </a:rPr>
                        <a:t>Decision Tree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c>
                  <a:txBody>
                    <a:bodyPr anchor="t" rtlCol="false"/>
                    <a:lstStyle/>
                    <a:p>
                      <a:pPr algn="ctr">
                        <a:lnSpc>
                          <a:spcPts val="2100"/>
                        </a:lnSpc>
                        <a:defRPr/>
                      </a:pPr>
                      <a:r>
                        <a:rPr lang="en-US" sz="1500">
                          <a:solidFill>
                            <a:srgbClr val="FFFFFF"/>
                          </a:solidFill>
                          <a:latin typeface="Open Sauce"/>
                          <a:ea typeface="Open Sauce"/>
                          <a:cs typeface="Open Sauce"/>
                          <a:sym typeface="Open Sauce"/>
                        </a:rPr>
                        <a:t>0.864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r>
              <a:tr h="836083">
                <a:tc>
                  <a:txBody>
                    <a:bodyPr anchor="t" rtlCol="false"/>
                    <a:lstStyle/>
                    <a:p>
                      <a:pPr algn="ctr">
                        <a:lnSpc>
                          <a:spcPts val="2100"/>
                        </a:lnSpc>
                        <a:defRPr/>
                      </a:pPr>
                      <a:r>
                        <a:rPr lang="en-US" sz="1500">
                          <a:solidFill>
                            <a:srgbClr val="FFFFFF"/>
                          </a:solidFill>
                          <a:latin typeface="Open Sauce"/>
                          <a:ea typeface="Open Sauce"/>
                          <a:cs typeface="Open Sauce"/>
                          <a:sym typeface="Open Sauce"/>
                        </a:rPr>
                        <a:t>Logistic Regression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c>
                  <a:txBody>
                    <a:bodyPr anchor="t" rtlCol="false"/>
                    <a:lstStyle/>
                    <a:p>
                      <a:pPr algn="ctr">
                        <a:lnSpc>
                          <a:spcPts val="2100"/>
                        </a:lnSpc>
                        <a:defRPr/>
                      </a:pPr>
                      <a:r>
                        <a:rPr lang="en-US" sz="1500">
                          <a:solidFill>
                            <a:srgbClr val="FFFFFF"/>
                          </a:solidFill>
                          <a:latin typeface="Open Sauce"/>
                          <a:ea typeface="Open Sauce"/>
                          <a:cs typeface="Open Sauce"/>
                          <a:sym typeface="Open Sauce"/>
                        </a:rPr>
                        <a:t>0.783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XGBoost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0.760</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AdaBoost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0.752</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Random Forest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0.736</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KNN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0.705</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CatBoost</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0.702</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836083">
                <a:tc>
                  <a:txBody>
                    <a:bodyPr anchor="t" rtlCol="false"/>
                    <a:lstStyle/>
                    <a:p>
                      <a:pPr algn="ctr">
                        <a:lnSpc>
                          <a:spcPts val="2100"/>
                        </a:lnSpc>
                        <a:defRPr/>
                      </a:pPr>
                      <a:r>
                        <a:rPr lang="en-US" sz="1500">
                          <a:solidFill>
                            <a:srgbClr val="000000"/>
                          </a:solidFill>
                          <a:latin typeface="Open Sauce"/>
                          <a:ea typeface="Open Sauce"/>
                          <a:cs typeface="Open Sauce"/>
                          <a:sym typeface="Open Sauce"/>
                        </a:rPr>
                        <a:t>LightGBM</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2100"/>
                        </a:lnSpc>
                        <a:defRPr/>
                      </a:pPr>
                      <a:r>
                        <a:rPr lang="en-US" sz="1500">
                          <a:solidFill>
                            <a:srgbClr val="000000"/>
                          </a:solidFill>
                          <a:latin typeface="Open Sauce"/>
                          <a:ea typeface="Open Sauce"/>
                          <a:cs typeface="Open Sauce"/>
                          <a:sym typeface="Open Sauce"/>
                        </a:rPr>
                        <a:t>0.643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Freeform 4" id="4"/>
          <p:cNvSpPr/>
          <p:nvPr/>
        </p:nvSpPr>
        <p:spPr>
          <a:xfrm flipH="false" flipV="false" rot="0">
            <a:off x="8585379" y="5143500"/>
            <a:ext cx="299158" cy="4692679"/>
          </a:xfrm>
          <a:custGeom>
            <a:avLst/>
            <a:gdLst/>
            <a:ahLst/>
            <a:cxnLst/>
            <a:rect r="r" b="b" t="t" l="l"/>
            <a:pathLst>
              <a:path h="4692679" w="299158">
                <a:moveTo>
                  <a:pt x="0" y="0"/>
                </a:moveTo>
                <a:lnTo>
                  <a:pt x="299158" y="0"/>
                </a:lnTo>
                <a:lnTo>
                  <a:pt x="299158" y="4692679"/>
                </a:lnTo>
                <a:lnTo>
                  <a:pt x="0" y="4692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901763" y="611981"/>
            <a:ext cx="7141110"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Imbalance Handled</a:t>
            </a:r>
          </a:p>
        </p:txBody>
      </p:sp>
      <p:sp>
        <p:nvSpPr>
          <p:cNvPr name="TextBox 6" id="6"/>
          <p:cNvSpPr txBox="true"/>
          <p:nvPr/>
        </p:nvSpPr>
        <p:spPr>
          <a:xfrm rot="0">
            <a:off x="9094087" y="7271399"/>
            <a:ext cx="1461988"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Open Sauce"/>
                <a:ea typeface="Open Sauce"/>
                <a:cs typeface="Open Sauce"/>
                <a:sym typeface="Open Sauce"/>
              </a:rPr>
              <a:t>Eliminated</a:t>
            </a:r>
          </a:p>
        </p:txBody>
      </p:sp>
      <p:sp>
        <p:nvSpPr>
          <p:cNvPr name="TextBox 7" id="7"/>
          <p:cNvSpPr txBox="true"/>
          <p:nvPr/>
        </p:nvSpPr>
        <p:spPr>
          <a:xfrm rot="0">
            <a:off x="11062343" y="8048708"/>
            <a:ext cx="6394041" cy="1589405"/>
          </a:xfrm>
          <a:prstGeom prst="rect">
            <a:avLst/>
          </a:prstGeom>
        </p:spPr>
        <p:txBody>
          <a:bodyPr anchor="t" rtlCol="false" tIns="0" lIns="0" bIns="0" rIns="0">
            <a:spAutoFit/>
          </a:bodyPr>
          <a:lstStyle/>
          <a:p>
            <a:pPr algn="l">
              <a:lnSpc>
                <a:spcPts val="3219"/>
              </a:lnSpc>
              <a:spcBef>
                <a:spcPct val="0"/>
              </a:spcBef>
            </a:pPr>
            <a:r>
              <a:rPr lang="en-US" sz="2299">
                <a:solidFill>
                  <a:srgbClr val="000000"/>
                </a:solidFill>
                <a:latin typeface="Open Sauce"/>
                <a:ea typeface="Open Sauce"/>
                <a:cs typeface="Open Sauce"/>
                <a:sym typeface="Open Sauce"/>
              </a:rPr>
              <a:t>For further exploration, Decision Tree and Logistic Regression were chosen because they have the best performance and are interpretable models.</a:t>
            </a:r>
          </a:p>
        </p:txBody>
      </p:sp>
      <p:sp>
        <p:nvSpPr>
          <p:cNvPr name="AutoShape 8" id="8"/>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9" id="9"/>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Modeling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590967">
            <a:off x="-2723794" y="-1028598"/>
            <a:ext cx="14888833" cy="12344197"/>
          </a:xfrm>
          <a:custGeom>
            <a:avLst/>
            <a:gdLst/>
            <a:ahLst/>
            <a:cxnLst/>
            <a:rect r="r" b="b" t="t" l="l"/>
            <a:pathLst>
              <a:path h="12344197" w="14888833">
                <a:moveTo>
                  <a:pt x="0" y="0"/>
                </a:moveTo>
                <a:lnTo>
                  <a:pt x="14888834" y="0"/>
                </a:lnTo>
                <a:lnTo>
                  <a:pt x="14888834" y="12344196"/>
                </a:lnTo>
                <a:lnTo>
                  <a:pt x="0" y="1234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10709457"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Advance Tuned Models</a:t>
            </a:r>
          </a:p>
        </p:txBody>
      </p:sp>
      <p:graphicFrame>
        <p:nvGraphicFramePr>
          <p:cNvPr name="Table 4" id="4"/>
          <p:cNvGraphicFramePr>
            <a:graphicFrameLocks noGrp="true"/>
          </p:cNvGraphicFramePr>
          <p:nvPr/>
        </p:nvGraphicFramePr>
        <p:xfrm>
          <a:off x="5646326" y="2690390"/>
          <a:ext cx="6995348" cy="2924175"/>
        </p:xfrm>
        <a:graphic>
          <a:graphicData uri="http://schemas.openxmlformats.org/drawingml/2006/table">
            <a:tbl>
              <a:tblPr/>
              <a:tblGrid>
                <a:gridCol w="3497674"/>
                <a:gridCol w="3497674"/>
              </a:tblGrid>
              <a:tr h="974725">
                <a:tc>
                  <a:txBody>
                    <a:bodyPr anchor="t" rtlCol="false"/>
                    <a:lstStyle/>
                    <a:p>
                      <a:pPr algn="ctr">
                        <a:lnSpc>
                          <a:spcPts val="3500"/>
                        </a:lnSpc>
                        <a:defRPr/>
                      </a:pPr>
                      <a:r>
                        <a:rPr lang="en-US" sz="2500">
                          <a:solidFill>
                            <a:srgbClr val="FFFFFF"/>
                          </a:solidFill>
                          <a:latin typeface="Open Sauce"/>
                          <a:ea typeface="Open Sauce"/>
                          <a:cs typeface="Open Sauce"/>
                          <a:sym typeface="Open Sauce"/>
                        </a:rPr>
                        <a:t>Model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c>
                  <a:txBody>
                    <a:bodyPr anchor="t" rtlCol="false"/>
                    <a:lstStyle/>
                    <a:p>
                      <a:pPr algn="ctr">
                        <a:lnSpc>
                          <a:spcPts val="3500"/>
                        </a:lnSpc>
                        <a:defRPr/>
                      </a:pPr>
                      <a:r>
                        <a:rPr lang="en-US" sz="2500">
                          <a:solidFill>
                            <a:srgbClr val="FFFFFF"/>
                          </a:solidFill>
                          <a:latin typeface="Open Sauce"/>
                          <a:ea typeface="Open Sauce"/>
                          <a:cs typeface="Open Sauce"/>
                          <a:sym typeface="Open Sauce"/>
                        </a:rPr>
                        <a:t>Recall</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BB99FF"/>
                    </a:solidFill>
                  </a:tcPr>
                </a:tc>
              </a:tr>
              <a:tr h="974725">
                <a:tc>
                  <a:txBody>
                    <a:bodyPr anchor="t" rtlCol="false"/>
                    <a:lstStyle/>
                    <a:p>
                      <a:pPr algn="ctr">
                        <a:lnSpc>
                          <a:spcPts val="3500"/>
                        </a:lnSpc>
                        <a:defRPr/>
                      </a:pPr>
                      <a:r>
                        <a:rPr lang="en-US" sz="2500">
                          <a:solidFill>
                            <a:srgbClr val="FFFFFF"/>
                          </a:solidFill>
                          <a:latin typeface="Open Sauce"/>
                          <a:ea typeface="Open Sauce"/>
                          <a:cs typeface="Open Sauce"/>
                          <a:sym typeface="Open Sauce"/>
                        </a:rPr>
                        <a:t>Decision Tree</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976FF"/>
                    </a:solidFill>
                  </a:tcPr>
                </a:tc>
                <a:tc>
                  <a:txBody>
                    <a:bodyPr anchor="t" rtlCol="false"/>
                    <a:lstStyle/>
                    <a:p>
                      <a:pPr algn="ctr">
                        <a:lnSpc>
                          <a:spcPts val="3500"/>
                        </a:lnSpc>
                        <a:defRPr/>
                      </a:pPr>
                      <a:r>
                        <a:rPr lang="en-US" sz="2500">
                          <a:solidFill>
                            <a:srgbClr val="FFFFFF"/>
                          </a:solidFill>
                          <a:latin typeface="Open Sauce"/>
                          <a:ea typeface="Open Sauce"/>
                          <a:cs typeface="Open Sauce"/>
                          <a:sym typeface="Open Sauce"/>
                        </a:rPr>
                        <a:t>0.864</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976FF"/>
                    </a:solidFill>
                  </a:tcPr>
                </a:tc>
              </a:tr>
              <a:tr h="974725">
                <a:tc>
                  <a:txBody>
                    <a:bodyPr anchor="t" rtlCol="false"/>
                    <a:lstStyle/>
                    <a:p>
                      <a:pPr algn="ctr">
                        <a:lnSpc>
                          <a:spcPts val="3500"/>
                        </a:lnSpc>
                        <a:defRPr/>
                      </a:pPr>
                      <a:r>
                        <a:rPr lang="en-US" sz="2500">
                          <a:solidFill>
                            <a:srgbClr val="FFFFFF"/>
                          </a:solidFill>
                          <a:latin typeface="Open Sauce"/>
                          <a:ea typeface="Open Sauce"/>
                          <a:cs typeface="Open Sauce"/>
                          <a:sym typeface="Open Sauce"/>
                        </a:rPr>
                        <a:t>Logistic Regression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976FF"/>
                    </a:solidFill>
                  </a:tcPr>
                </a:tc>
                <a:tc>
                  <a:txBody>
                    <a:bodyPr anchor="t" rtlCol="false"/>
                    <a:lstStyle/>
                    <a:p>
                      <a:pPr algn="ctr">
                        <a:lnSpc>
                          <a:spcPts val="3500"/>
                        </a:lnSpc>
                        <a:defRPr/>
                      </a:pPr>
                      <a:r>
                        <a:rPr lang="en-US" sz="2500">
                          <a:solidFill>
                            <a:srgbClr val="FFFFFF"/>
                          </a:solidFill>
                          <a:latin typeface="Open Sauce"/>
                          <a:ea typeface="Open Sauce"/>
                          <a:cs typeface="Open Sauce"/>
                          <a:sym typeface="Open Sauce"/>
                        </a:rPr>
                        <a:t>0.783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9976FF"/>
                    </a:solidFill>
                  </a:tcPr>
                </a:tc>
              </a:tr>
            </a:tbl>
          </a:graphicData>
        </a:graphic>
      </p:graphicFrame>
      <p:sp>
        <p:nvSpPr>
          <p:cNvPr name="Freeform 5" id="5"/>
          <p:cNvSpPr/>
          <p:nvPr/>
        </p:nvSpPr>
        <p:spPr>
          <a:xfrm flipH="false" flipV="true" rot="-3562069">
            <a:off x="2494639" y="4387794"/>
            <a:ext cx="4135537" cy="2797296"/>
          </a:xfrm>
          <a:custGeom>
            <a:avLst/>
            <a:gdLst/>
            <a:ahLst/>
            <a:cxnLst/>
            <a:rect r="r" b="b" t="t" l="l"/>
            <a:pathLst>
              <a:path h="2797296" w="4135537">
                <a:moveTo>
                  <a:pt x="0" y="2797296"/>
                </a:moveTo>
                <a:lnTo>
                  <a:pt x="4135537" y="2797296"/>
                </a:lnTo>
                <a:lnTo>
                  <a:pt x="4135537" y="0"/>
                </a:lnTo>
                <a:lnTo>
                  <a:pt x="0" y="0"/>
                </a:lnTo>
                <a:lnTo>
                  <a:pt x="0" y="279729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918637" y="4523849"/>
            <a:ext cx="1867099" cy="372745"/>
          </a:xfrm>
          <a:prstGeom prst="rect">
            <a:avLst/>
          </a:prstGeom>
        </p:spPr>
        <p:txBody>
          <a:bodyPr anchor="t" rtlCol="false" tIns="0" lIns="0" bIns="0" rIns="0">
            <a:spAutoFit/>
          </a:bodyPr>
          <a:lstStyle/>
          <a:p>
            <a:pPr algn="ctr">
              <a:lnSpc>
                <a:spcPts val="3079"/>
              </a:lnSpc>
              <a:spcBef>
                <a:spcPct val="0"/>
              </a:spcBef>
            </a:pPr>
            <a:r>
              <a:rPr lang="en-US" b="true" sz="2199">
                <a:solidFill>
                  <a:srgbClr val="8A71F3"/>
                </a:solidFill>
                <a:latin typeface="Open Sauce Bold"/>
                <a:ea typeface="Open Sauce Bold"/>
                <a:cs typeface="Open Sauce Bold"/>
                <a:sym typeface="Open Sauce Bold"/>
              </a:rPr>
              <a:t>(No Changes)</a:t>
            </a:r>
          </a:p>
        </p:txBody>
      </p:sp>
      <p:sp>
        <p:nvSpPr>
          <p:cNvPr name="TextBox 7" id="7"/>
          <p:cNvSpPr txBox="true"/>
          <p:nvPr/>
        </p:nvSpPr>
        <p:spPr>
          <a:xfrm rot="0">
            <a:off x="5132061" y="7513907"/>
            <a:ext cx="2320230" cy="547371"/>
          </a:xfrm>
          <a:prstGeom prst="rect">
            <a:avLst/>
          </a:prstGeom>
        </p:spPr>
        <p:txBody>
          <a:bodyPr anchor="t" rtlCol="false" tIns="0" lIns="0" bIns="0" rIns="0">
            <a:spAutoFit/>
          </a:bodyPr>
          <a:lstStyle/>
          <a:p>
            <a:pPr algn="ctr">
              <a:lnSpc>
                <a:spcPts val="4479"/>
              </a:lnSpc>
              <a:spcBef>
                <a:spcPct val="0"/>
              </a:spcBef>
            </a:pPr>
            <a:r>
              <a:rPr lang="en-US" b="true" sz="3199">
                <a:solidFill>
                  <a:srgbClr val="8A71F3"/>
                </a:solidFill>
                <a:latin typeface="Open Sauce Bold"/>
                <a:ea typeface="Open Sauce Bold"/>
                <a:cs typeface="Open Sauce Bold"/>
                <a:sym typeface="Open Sauce Bold"/>
              </a:rPr>
              <a:t>Best Model</a:t>
            </a:r>
          </a:p>
        </p:txBody>
      </p:sp>
      <p:sp>
        <p:nvSpPr>
          <p:cNvPr name="TextBox 8" id="8"/>
          <p:cNvSpPr txBox="true"/>
          <p:nvPr/>
        </p:nvSpPr>
        <p:spPr>
          <a:xfrm rot="0">
            <a:off x="5132061" y="8240212"/>
            <a:ext cx="4607497" cy="1153795"/>
          </a:xfrm>
          <a:prstGeom prst="rect">
            <a:avLst/>
          </a:prstGeom>
        </p:spPr>
        <p:txBody>
          <a:bodyPr anchor="t" rtlCol="false" tIns="0" lIns="0" bIns="0" rIns="0">
            <a:spAutoFit/>
          </a:bodyPr>
          <a:lstStyle/>
          <a:p>
            <a:pPr algn="l">
              <a:lnSpc>
                <a:spcPts val="3079"/>
              </a:lnSpc>
              <a:spcBef>
                <a:spcPct val="0"/>
              </a:spcBef>
            </a:pPr>
            <a:r>
              <a:rPr lang="en-US" sz="2199">
                <a:solidFill>
                  <a:srgbClr val="8A71F3"/>
                </a:solidFill>
                <a:latin typeface="Open Sauce"/>
                <a:ea typeface="Open Sauce"/>
                <a:cs typeface="Open Sauce"/>
                <a:sym typeface="Open Sauce"/>
              </a:rPr>
              <a:t>Consistenly high and more suitable for data dominated by categorical features (non-linear)</a:t>
            </a:r>
          </a:p>
        </p:txBody>
      </p:sp>
      <p:sp>
        <p:nvSpPr>
          <p:cNvPr name="AutoShape 9" id="9"/>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0" id="10"/>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Modeling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5573445" y="1443038"/>
            <a:ext cx="6008487" cy="0"/>
          </a:xfrm>
          <a:prstGeom prst="line">
            <a:avLst/>
          </a:prstGeom>
          <a:ln cap="rnd" w="9525">
            <a:solidFill>
              <a:srgbClr val="9179FA"/>
            </a:solidFill>
            <a:prstDash val="solid"/>
            <a:headEnd type="none" len="sm" w="sm"/>
            <a:tailEnd type="none" len="sm" w="sm"/>
          </a:ln>
        </p:spPr>
      </p:sp>
      <p:sp>
        <p:nvSpPr>
          <p:cNvPr name="Freeform 3" id="3"/>
          <p:cNvSpPr/>
          <p:nvPr/>
        </p:nvSpPr>
        <p:spPr>
          <a:xfrm flipH="false" flipV="false" rot="0">
            <a:off x="1028700" y="2393656"/>
            <a:ext cx="6263534" cy="5499688"/>
          </a:xfrm>
          <a:custGeom>
            <a:avLst/>
            <a:gdLst/>
            <a:ahLst/>
            <a:cxnLst/>
            <a:rect r="r" b="b" t="t" l="l"/>
            <a:pathLst>
              <a:path h="5499688" w="6263534">
                <a:moveTo>
                  <a:pt x="0" y="0"/>
                </a:moveTo>
                <a:lnTo>
                  <a:pt x="6263534" y="0"/>
                </a:lnTo>
                <a:lnTo>
                  <a:pt x="6263534" y="5499688"/>
                </a:lnTo>
                <a:lnTo>
                  <a:pt x="0" y="5499688"/>
                </a:lnTo>
                <a:lnTo>
                  <a:pt x="0" y="0"/>
                </a:lnTo>
                <a:close/>
              </a:path>
            </a:pathLst>
          </a:custGeom>
          <a:blipFill>
            <a:blip r:embed="rId2"/>
            <a:stretch>
              <a:fillRect l="0" t="0" r="0" b="0"/>
            </a:stretch>
          </a:blipFill>
        </p:spPr>
      </p:sp>
      <p:sp>
        <p:nvSpPr>
          <p:cNvPr name="TextBox 4" id="4"/>
          <p:cNvSpPr txBox="true"/>
          <p:nvPr/>
        </p:nvSpPr>
        <p:spPr>
          <a:xfrm rot="0">
            <a:off x="5573445" y="614362"/>
            <a:ext cx="7141110"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Modeling Result</a:t>
            </a:r>
          </a:p>
        </p:txBody>
      </p:sp>
      <p:graphicFrame>
        <p:nvGraphicFramePr>
          <p:cNvPr name="Table 5" id="5"/>
          <p:cNvGraphicFramePr>
            <a:graphicFrameLocks noGrp="true"/>
          </p:cNvGraphicFramePr>
          <p:nvPr/>
        </p:nvGraphicFramePr>
        <p:xfrm>
          <a:off x="9144000" y="2738438"/>
          <a:ext cx="7315200" cy="4774107"/>
        </p:xfrm>
        <a:graphic>
          <a:graphicData uri="http://schemas.openxmlformats.org/drawingml/2006/table">
            <a:tbl>
              <a:tblPr/>
              <a:tblGrid>
                <a:gridCol w="3657600"/>
                <a:gridCol w="3657600"/>
              </a:tblGrid>
              <a:tr h="963393">
                <a:tc>
                  <a:txBody>
                    <a:bodyPr anchor="t" rtlCol="false"/>
                    <a:lstStyle/>
                    <a:p>
                      <a:pPr algn="ctr">
                        <a:lnSpc>
                          <a:spcPts val="3079"/>
                        </a:lnSpc>
                        <a:defRPr/>
                      </a:pPr>
                      <a:r>
                        <a:rPr lang="en-US" sz="2199" b="true">
                          <a:solidFill>
                            <a:srgbClr val="000000"/>
                          </a:solidFill>
                          <a:latin typeface="Open Sauce Bold"/>
                          <a:ea typeface="Open Sauce Bold"/>
                          <a:cs typeface="Open Sauce Bold"/>
                          <a:sym typeface="Open Sauce Bold"/>
                        </a:rPr>
                        <a:t>Category</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c>
                  <a:txBody>
                    <a:bodyPr anchor="t" rtlCol="false"/>
                    <a:lstStyle/>
                    <a:p>
                      <a:pPr algn="ctr">
                        <a:lnSpc>
                          <a:spcPts val="3079"/>
                        </a:lnSpc>
                        <a:defRPr/>
                      </a:pPr>
                      <a:r>
                        <a:rPr lang="en-US" sz="2199" b="true">
                          <a:solidFill>
                            <a:srgbClr val="000000"/>
                          </a:solidFill>
                          <a:latin typeface="Open Sauce Bold"/>
                          <a:ea typeface="Open Sauce Bold"/>
                          <a:cs typeface="Open Sauce Bold"/>
                          <a:sym typeface="Open Sauce Bold"/>
                        </a:rPr>
                        <a:t>Loss</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8A71F3"/>
                    </a:solidFill>
                  </a:tcPr>
                </a:tc>
              </a:tr>
              <a:tr h="952678">
                <a:tc>
                  <a:txBody>
                    <a:bodyPr anchor="t" rtlCol="false"/>
                    <a:lstStyle/>
                    <a:p>
                      <a:pPr algn="ctr">
                        <a:lnSpc>
                          <a:spcPts val="3079"/>
                        </a:lnSpc>
                        <a:defRPr/>
                      </a:pPr>
                      <a:r>
                        <a:rPr lang="en-US" sz="2199">
                          <a:solidFill>
                            <a:srgbClr val="000000"/>
                          </a:solidFill>
                          <a:latin typeface="Open Sauce"/>
                          <a:ea typeface="Open Sauce"/>
                          <a:cs typeface="Open Sauce"/>
                          <a:sym typeface="Open Sauce"/>
                        </a:rPr>
                        <a:t>True Positive (TP)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223</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52678">
                <a:tc>
                  <a:txBody>
                    <a:bodyPr anchor="t" rtlCol="false"/>
                    <a:lstStyle/>
                    <a:p>
                      <a:pPr algn="ctr">
                        <a:lnSpc>
                          <a:spcPts val="3079"/>
                        </a:lnSpc>
                        <a:defRPr/>
                      </a:pPr>
                      <a:r>
                        <a:rPr lang="en-US" sz="2199">
                          <a:solidFill>
                            <a:srgbClr val="000000"/>
                          </a:solidFill>
                          <a:latin typeface="Open Sauce"/>
                          <a:ea typeface="Open Sauce"/>
                          <a:cs typeface="Open Sauce"/>
                          <a:sym typeface="Open Sauce"/>
                        </a:rPr>
                        <a:t>True Negative (TN)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392</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52678">
                <a:tc>
                  <a:txBody>
                    <a:bodyPr anchor="t" rtlCol="false"/>
                    <a:lstStyle/>
                    <a:p>
                      <a:pPr algn="ctr">
                        <a:lnSpc>
                          <a:spcPts val="3079"/>
                        </a:lnSpc>
                        <a:defRPr/>
                      </a:pPr>
                      <a:r>
                        <a:rPr lang="en-US" sz="2199">
                          <a:solidFill>
                            <a:srgbClr val="000000"/>
                          </a:solidFill>
                          <a:latin typeface="Open Sauce"/>
                          <a:ea typeface="Open Sauce"/>
                          <a:cs typeface="Open Sauce"/>
                          <a:sym typeface="Open Sauce"/>
                        </a:rPr>
                        <a:t>False Positive (FP)</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321</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r h="952678">
                <a:tc>
                  <a:txBody>
                    <a:bodyPr anchor="t" rtlCol="false"/>
                    <a:lstStyle/>
                    <a:p>
                      <a:pPr algn="ctr">
                        <a:lnSpc>
                          <a:spcPts val="3079"/>
                        </a:lnSpc>
                        <a:defRPr/>
                      </a:pPr>
                      <a:r>
                        <a:rPr lang="en-US" sz="2199">
                          <a:solidFill>
                            <a:srgbClr val="000000"/>
                          </a:solidFill>
                          <a:latin typeface="Open Sauce"/>
                          <a:ea typeface="Open Sauce"/>
                          <a:cs typeface="Open Sauce"/>
                          <a:sym typeface="Open Sauce"/>
                        </a:rPr>
                        <a:t>False Negative (FN)</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DECDFF"/>
                    </a:solidFill>
                  </a:tcPr>
                </a:tc>
                <a:tc>
                  <a:txBody>
                    <a:bodyPr anchor="t" rtlCol="false"/>
                    <a:lstStyle/>
                    <a:p>
                      <a:pPr algn="ctr">
                        <a:lnSpc>
                          <a:spcPts val="3079"/>
                        </a:lnSpc>
                        <a:defRPr/>
                      </a:pPr>
                      <a:r>
                        <a:rPr lang="en-US" sz="2199">
                          <a:solidFill>
                            <a:srgbClr val="000000"/>
                          </a:solidFill>
                          <a:latin typeface="Open Sauce"/>
                          <a:ea typeface="Open Sauce"/>
                          <a:cs typeface="Open Sauce"/>
                          <a:sym typeface="Open Sauce"/>
                        </a:rPr>
                        <a:t>35</a:t>
                      </a:r>
                      <a:endParaRPr lang="en-US" sz="1100"/>
                    </a:p>
                  </a:txBody>
                  <a:tcPr marL="190500" marR="190500" marT="190500" marB="190500" anchor="ctr">
                    <a:lnL cmpd="sng" algn="ctr" cap="flat" w="0">
                      <a:solidFill>
                        <a:srgbClr val="BB99FF"/>
                      </a:solidFill>
                      <a:prstDash val="solid"/>
                      <a:round/>
                      <a:headEnd type="none" w="med" len="med"/>
                      <a:tailEnd type="none" w="med" len="med"/>
                    </a:lnL>
                    <a:lnR cmpd="sng" algn="ctr" cap="flat" w="0">
                      <a:solidFill>
                        <a:srgbClr val="BB99FF"/>
                      </a:solidFill>
                      <a:prstDash val="solid"/>
                      <a:round/>
                      <a:headEnd type="none" w="med" len="med"/>
                      <a:tailEnd type="none" w="med" len="med"/>
                    </a:lnR>
                    <a:lnT cmpd="sng" algn="ctr" cap="flat" w="0">
                      <a:solidFill>
                        <a:srgbClr val="BB99FF"/>
                      </a:solidFill>
                      <a:prstDash val="solid"/>
                      <a:round/>
                      <a:headEnd type="none" w="med" len="med"/>
                      <a:tailEnd type="none" w="med" len="med"/>
                    </a:lnT>
                    <a:lnB cmpd="sng" algn="ctr" cap="flat" w="0">
                      <a:solidFill>
                        <a:srgbClr val="BB99FF"/>
                      </a:solidFill>
                      <a:prstDash val="solid"/>
                      <a:round/>
                      <a:headEnd type="none" w="med" len="med"/>
                      <a:tailEnd type="none" w="med" len="med"/>
                    </a:lnB>
                    <a:solidFill>
                      <a:srgbClr val="ECE3FF"/>
                    </a:solidFill>
                  </a:tcPr>
                </a:tc>
              </a:tr>
            </a:tbl>
          </a:graphicData>
        </a:graphic>
      </p:graphicFrame>
      <p:sp>
        <p:nvSpPr>
          <p:cNvPr name="TextBox 6" id="6"/>
          <p:cNvSpPr txBox="true"/>
          <p:nvPr/>
        </p:nvSpPr>
        <p:spPr>
          <a:xfrm rot="0">
            <a:off x="1028700" y="8506642"/>
            <a:ext cx="17077938" cy="1108710"/>
          </a:xfrm>
          <a:prstGeom prst="rect">
            <a:avLst/>
          </a:prstGeom>
        </p:spPr>
        <p:txBody>
          <a:bodyPr anchor="t" rtlCol="false" tIns="0" lIns="0" bIns="0" rIns="0">
            <a:spAutoFit/>
          </a:bodyPr>
          <a:lstStyle/>
          <a:p>
            <a:pPr algn="l">
              <a:lnSpc>
                <a:spcPts val="2940"/>
              </a:lnSpc>
              <a:spcBef>
                <a:spcPct val="0"/>
              </a:spcBef>
            </a:pPr>
            <a:r>
              <a:rPr lang="en-US" sz="2100">
                <a:solidFill>
                  <a:srgbClr val="000000"/>
                </a:solidFill>
                <a:latin typeface="Open Sauce"/>
                <a:ea typeface="Open Sauce"/>
                <a:cs typeface="Open Sauce"/>
                <a:sym typeface="Open Sauce"/>
              </a:rPr>
              <a:t>The Decision Tree model achieved a high recall for the 'Yes' class, with 223 correctly predicted churn cases and only 35 missed cases. This is important because missing churn cases (False Negatives) is more costly for the business than predicting non-churn customers as churn (False Positives).</a:t>
            </a:r>
          </a:p>
        </p:txBody>
      </p:sp>
      <p:sp>
        <p:nvSpPr>
          <p:cNvPr name="AutoShape 7" id="7"/>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8" id="8"/>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Modeling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736166"/>
            <a:ext cx="7401827"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Feature Importances</a:t>
            </a:r>
          </a:p>
        </p:txBody>
      </p:sp>
      <p:sp>
        <p:nvSpPr>
          <p:cNvPr name="AutoShape 4" id="4"/>
          <p:cNvSpPr/>
          <p:nvPr/>
        </p:nvSpPr>
        <p:spPr>
          <a:xfrm>
            <a:off x="1028700" y="1564841"/>
            <a:ext cx="7468689" cy="0"/>
          </a:xfrm>
          <a:prstGeom prst="line">
            <a:avLst/>
          </a:prstGeom>
          <a:ln cap="rnd" w="9525">
            <a:solidFill>
              <a:srgbClr val="9179FA"/>
            </a:solidFill>
            <a:prstDash val="solid"/>
            <a:headEnd type="none" len="sm" w="sm"/>
            <a:tailEnd type="none" len="sm" w="sm"/>
          </a:ln>
        </p:spPr>
      </p:sp>
      <p:pic>
        <p:nvPicPr>
          <p:cNvPr name="Picture 5" id="5"/>
          <p:cNvPicPr>
            <a:picLocks noChangeAspect="true"/>
          </p:cNvPicPr>
          <p:nvPr/>
        </p:nvPicPr>
        <p:blipFill>
          <a:blip r:embed="rId4"/>
          <a:stretch>
            <a:fillRect/>
          </a:stretch>
        </p:blipFill>
        <p:spPr>
          <a:xfrm rot="0">
            <a:off x="1877587" y="806482"/>
            <a:ext cx="14532827" cy="10456941"/>
          </a:xfrm>
          <a:prstGeom prst="rect">
            <a:avLst/>
          </a:prstGeom>
        </p:spPr>
      </p:pic>
      <p:sp>
        <p:nvSpPr>
          <p:cNvPr name="TextBox 6" id="6"/>
          <p:cNvSpPr txBox="true"/>
          <p:nvPr/>
        </p:nvSpPr>
        <p:spPr>
          <a:xfrm rot="0">
            <a:off x="12570479" y="8707438"/>
            <a:ext cx="5257730" cy="1054100"/>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Open Sauce"/>
                <a:ea typeface="Open Sauce"/>
                <a:cs typeface="Open Sauce"/>
                <a:sym typeface="Open Sauce"/>
              </a:rPr>
              <a:t>Contracts Features have the most significant importances to the prediction result.</a:t>
            </a:r>
          </a:p>
        </p:txBody>
      </p:sp>
      <p:sp>
        <p:nvSpPr>
          <p:cNvPr name="AutoShape 7" id="7"/>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8" id="8"/>
          <p:cNvSpPr txBox="true"/>
          <p:nvPr/>
        </p:nvSpPr>
        <p:spPr>
          <a:xfrm rot="0">
            <a:off x="1118731" y="321747"/>
            <a:ext cx="1140520"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Modeling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197468" y="6378091"/>
            <a:ext cx="16061832" cy="4763"/>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1123950" y="6304573"/>
            <a:ext cx="147036" cy="14703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TextBox 5" id="5"/>
          <p:cNvSpPr txBox="true"/>
          <p:nvPr/>
        </p:nvSpPr>
        <p:spPr>
          <a:xfrm rot="0">
            <a:off x="1123950" y="1028700"/>
            <a:ext cx="7798973" cy="971550"/>
          </a:xfrm>
          <a:prstGeom prst="rect">
            <a:avLst/>
          </a:prstGeom>
        </p:spPr>
        <p:txBody>
          <a:bodyPr anchor="t" rtlCol="false" tIns="0" lIns="0" bIns="0" rIns="0">
            <a:spAutoFit/>
          </a:bodyPr>
          <a:lstStyle/>
          <a:p>
            <a:pPr algn="l">
              <a:lnSpc>
                <a:spcPts val="7680"/>
              </a:lnSpc>
            </a:pPr>
            <a:r>
              <a:rPr lang="en-US" sz="6400" b="true">
                <a:solidFill>
                  <a:srgbClr val="8A71F3"/>
                </a:solidFill>
                <a:latin typeface="Open Sauce Bold"/>
                <a:ea typeface="Open Sauce Bold"/>
                <a:cs typeface="Open Sauce Bold"/>
                <a:sym typeface="Open Sauce Bold"/>
              </a:rPr>
              <a:t>Outline</a:t>
            </a:r>
          </a:p>
        </p:txBody>
      </p:sp>
      <p:sp>
        <p:nvSpPr>
          <p:cNvPr name="TextBox 6" id="6"/>
          <p:cNvSpPr txBox="true"/>
          <p:nvPr/>
        </p:nvSpPr>
        <p:spPr>
          <a:xfrm rot="0">
            <a:off x="4755934" y="5593837"/>
            <a:ext cx="3215490" cy="476497"/>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Medium"/>
                <a:ea typeface="Open Sauce Medium"/>
                <a:cs typeface="Open Sauce Medium"/>
                <a:sym typeface="Open Sauce Medium"/>
              </a:rPr>
              <a:t>Data Preparation</a:t>
            </a:r>
          </a:p>
        </p:txBody>
      </p:sp>
      <p:sp>
        <p:nvSpPr>
          <p:cNvPr name="TextBox 7" id="7"/>
          <p:cNvSpPr txBox="true"/>
          <p:nvPr/>
        </p:nvSpPr>
        <p:spPr>
          <a:xfrm rot="0">
            <a:off x="4755934" y="6719509"/>
            <a:ext cx="2746198" cy="1103495"/>
          </a:xfrm>
          <a:prstGeom prst="rect">
            <a:avLst/>
          </a:prstGeom>
        </p:spPr>
        <p:txBody>
          <a:bodyPr anchor="t" rtlCol="false" tIns="0" lIns="0" bIns="0" rIns="0">
            <a:spAutoFit/>
          </a:bodyPr>
          <a:lstStyle/>
          <a:p>
            <a:pPr algn="l">
              <a:lnSpc>
                <a:spcPts val="2940"/>
              </a:lnSpc>
            </a:pPr>
            <a:r>
              <a:rPr lang="en-US" sz="2100">
                <a:solidFill>
                  <a:srgbClr val="000000"/>
                </a:solidFill>
                <a:latin typeface="Open Sauce"/>
                <a:ea typeface="Open Sauce"/>
                <a:cs typeface="Open Sauce"/>
                <a:sym typeface="Open Sauce"/>
              </a:rPr>
              <a:t>Data cleaning &amp; feature engineering before modeling</a:t>
            </a:r>
          </a:p>
        </p:txBody>
      </p:sp>
      <p:sp>
        <p:nvSpPr>
          <p:cNvPr name="TextBox 8" id="8"/>
          <p:cNvSpPr txBox="true"/>
          <p:nvPr/>
        </p:nvSpPr>
        <p:spPr>
          <a:xfrm rot="0">
            <a:off x="1123950" y="5593837"/>
            <a:ext cx="2459408" cy="476497"/>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Medium"/>
                <a:ea typeface="Open Sauce Medium"/>
                <a:cs typeface="Open Sauce Medium"/>
                <a:sym typeface="Open Sauce Medium"/>
              </a:rPr>
              <a:t>Background</a:t>
            </a:r>
          </a:p>
        </p:txBody>
      </p:sp>
      <p:sp>
        <p:nvSpPr>
          <p:cNvPr name="TextBox 9" id="9"/>
          <p:cNvSpPr txBox="true"/>
          <p:nvPr/>
        </p:nvSpPr>
        <p:spPr>
          <a:xfrm rot="0">
            <a:off x="1123950" y="6719509"/>
            <a:ext cx="2641911" cy="701675"/>
          </a:xfrm>
          <a:prstGeom prst="rect">
            <a:avLst/>
          </a:prstGeom>
        </p:spPr>
        <p:txBody>
          <a:bodyPr anchor="t" rtlCol="false" tIns="0" lIns="0" bIns="0" rIns="0">
            <a:spAutoFit/>
          </a:bodyPr>
          <a:lstStyle/>
          <a:p>
            <a:pPr algn="l">
              <a:lnSpc>
                <a:spcPts val="2800"/>
              </a:lnSpc>
            </a:pPr>
            <a:r>
              <a:rPr lang="en-US" sz="2000">
                <a:solidFill>
                  <a:srgbClr val="000000"/>
                </a:solidFill>
                <a:latin typeface="Open Sauce Light"/>
                <a:ea typeface="Open Sauce Light"/>
                <a:cs typeface="Open Sauce Light"/>
                <a:sym typeface="Open Sauce Light"/>
              </a:rPr>
              <a:t>Industry background &amp; problem statement</a:t>
            </a:r>
          </a:p>
        </p:txBody>
      </p:sp>
      <p:sp>
        <p:nvSpPr>
          <p:cNvPr name="Freeform 10" id="10"/>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9144000" y="5593837"/>
            <a:ext cx="2459408" cy="476497"/>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Medium"/>
                <a:ea typeface="Open Sauce Medium"/>
                <a:cs typeface="Open Sauce Medium"/>
                <a:sym typeface="Open Sauce Medium"/>
              </a:rPr>
              <a:t>Modeling</a:t>
            </a:r>
          </a:p>
        </p:txBody>
      </p:sp>
      <p:sp>
        <p:nvSpPr>
          <p:cNvPr name="TextBox 12" id="12"/>
          <p:cNvSpPr txBox="true"/>
          <p:nvPr/>
        </p:nvSpPr>
        <p:spPr>
          <a:xfrm rot="0">
            <a:off x="9144000" y="6719509"/>
            <a:ext cx="2928700" cy="1473231"/>
          </a:xfrm>
          <a:prstGeom prst="rect">
            <a:avLst/>
          </a:prstGeom>
        </p:spPr>
        <p:txBody>
          <a:bodyPr anchor="t" rtlCol="false" tIns="0" lIns="0" bIns="0" rIns="0">
            <a:spAutoFit/>
          </a:bodyPr>
          <a:lstStyle/>
          <a:p>
            <a:pPr algn="l">
              <a:lnSpc>
                <a:spcPts val="2940"/>
              </a:lnSpc>
            </a:pPr>
            <a:r>
              <a:rPr lang="en-US" sz="2100">
                <a:solidFill>
                  <a:srgbClr val="000000"/>
                </a:solidFill>
                <a:latin typeface="Open Sauce Light"/>
                <a:ea typeface="Open Sauce Light"/>
                <a:cs typeface="Open Sauce Light"/>
                <a:sym typeface="Open Sauce Light"/>
              </a:rPr>
              <a:t>Finding the best machine learning model using some algorithms &amp; scenarios</a:t>
            </a:r>
          </a:p>
        </p:txBody>
      </p:sp>
      <p:sp>
        <p:nvSpPr>
          <p:cNvPr name="TextBox 13" id="13"/>
          <p:cNvSpPr txBox="true"/>
          <p:nvPr/>
        </p:nvSpPr>
        <p:spPr>
          <a:xfrm rot="0">
            <a:off x="12856797" y="5653027"/>
            <a:ext cx="3215490" cy="476497"/>
          </a:xfrm>
          <a:prstGeom prst="rect">
            <a:avLst/>
          </a:prstGeom>
        </p:spPr>
        <p:txBody>
          <a:bodyPr anchor="t" rtlCol="false" tIns="0" lIns="0" bIns="0" rIns="0">
            <a:spAutoFit/>
          </a:bodyPr>
          <a:lstStyle/>
          <a:p>
            <a:pPr algn="l">
              <a:lnSpc>
                <a:spcPts val="3919"/>
              </a:lnSpc>
            </a:pPr>
            <a:r>
              <a:rPr lang="en-US" sz="2799" b="true">
                <a:solidFill>
                  <a:srgbClr val="000000"/>
                </a:solidFill>
                <a:latin typeface="Open Sauce Medium"/>
                <a:ea typeface="Open Sauce Medium"/>
                <a:cs typeface="Open Sauce Medium"/>
                <a:sym typeface="Open Sauce Medium"/>
              </a:rPr>
              <a:t>Recommendation</a:t>
            </a:r>
          </a:p>
        </p:txBody>
      </p:sp>
      <p:sp>
        <p:nvSpPr>
          <p:cNvPr name="TextBox 14" id="14"/>
          <p:cNvSpPr txBox="true"/>
          <p:nvPr/>
        </p:nvSpPr>
        <p:spPr>
          <a:xfrm rot="0">
            <a:off x="12856797" y="6719509"/>
            <a:ext cx="3198124" cy="1473231"/>
          </a:xfrm>
          <a:prstGeom prst="rect">
            <a:avLst/>
          </a:prstGeom>
        </p:spPr>
        <p:txBody>
          <a:bodyPr anchor="t" rtlCol="false" tIns="0" lIns="0" bIns="0" rIns="0">
            <a:spAutoFit/>
          </a:bodyPr>
          <a:lstStyle/>
          <a:p>
            <a:pPr algn="l">
              <a:lnSpc>
                <a:spcPts val="2940"/>
              </a:lnSpc>
            </a:pPr>
            <a:r>
              <a:rPr lang="en-US" sz="2100">
                <a:solidFill>
                  <a:srgbClr val="000000"/>
                </a:solidFill>
                <a:latin typeface="Open Sauce"/>
                <a:ea typeface="Open Sauce"/>
                <a:cs typeface="Open Sauce"/>
                <a:sym typeface="Open Sauce"/>
              </a:rPr>
              <a:t>Business &amp; model recommendations based on the machine learning result</a:t>
            </a:r>
          </a:p>
        </p:txBody>
      </p:sp>
      <p:grpSp>
        <p:nvGrpSpPr>
          <p:cNvPr name="Group 15" id="15"/>
          <p:cNvGrpSpPr/>
          <p:nvPr/>
        </p:nvGrpSpPr>
        <p:grpSpPr>
          <a:xfrm rot="0">
            <a:off x="4755934" y="6304573"/>
            <a:ext cx="147036" cy="14703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7" id="17"/>
          <p:cNvGrpSpPr/>
          <p:nvPr/>
        </p:nvGrpSpPr>
        <p:grpSpPr>
          <a:xfrm rot="0">
            <a:off x="9144000" y="6382853"/>
            <a:ext cx="147036" cy="14703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name="Group 19" id="19"/>
          <p:cNvGrpSpPr/>
          <p:nvPr/>
        </p:nvGrpSpPr>
        <p:grpSpPr>
          <a:xfrm rot="0">
            <a:off x="12856797" y="6314098"/>
            <a:ext cx="147036" cy="147036"/>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name="AutoShape 21" id="21"/>
          <p:cNvSpPr/>
          <p:nvPr/>
        </p:nvSpPr>
        <p:spPr>
          <a:xfrm>
            <a:off x="1123950" y="2000250"/>
            <a:ext cx="2781176" cy="0"/>
          </a:xfrm>
          <a:prstGeom prst="line">
            <a:avLst/>
          </a:prstGeom>
          <a:ln cap="rnd" w="9525">
            <a:solidFill>
              <a:srgbClr val="9179FA"/>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89387" y="4591050"/>
            <a:ext cx="12309225" cy="1447800"/>
          </a:xfrm>
          <a:prstGeom prst="rect">
            <a:avLst/>
          </a:prstGeom>
        </p:spPr>
        <p:txBody>
          <a:bodyPr anchor="t" rtlCol="false" tIns="0" lIns="0" bIns="0" rIns="0">
            <a:spAutoFit/>
          </a:bodyPr>
          <a:lstStyle/>
          <a:p>
            <a:pPr algn="ctr">
              <a:lnSpc>
                <a:spcPts val="11400"/>
              </a:lnSpc>
            </a:pPr>
            <a:r>
              <a:rPr lang="en-US" b="true" sz="9500">
                <a:solidFill>
                  <a:srgbClr val="000000"/>
                </a:solidFill>
                <a:latin typeface="Open Sauce Bold"/>
                <a:ea typeface="Open Sauce Bold"/>
                <a:cs typeface="Open Sauce Bold"/>
                <a:sym typeface="Open Sauce Bold"/>
              </a:rPr>
              <a:t>RECOMMENDATION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736166"/>
            <a:ext cx="10765088" cy="828675"/>
          </a:xfrm>
          <a:prstGeom prst="rect">
            <a:avLst/>
          </a:prstGeom>
        </p:spPr>
        <p:txBody>
          <a:bodyPr anchor="t" rtlCol="false" tIns="0" lIns="0" bIns="0" rIns="0">
            <a:spAutoFit/>
          </a:bodyPr>
          <a:lstStyle/>
          <a:p>
            <a:pPr algn="l">
              <a:lnSpc>
                <a:spcPts val="6599"/>
              </a:lnSpc>
            </a:pPr>
            <a:r>
              <a:rPr lang="en-US" sz="5499" b="true">
                <a:solidFill>
                  <a:srgbClr val="8A71F3"/>
                </a:solidFill>
                <a:latin typeface="Open Sauce Bold"/>
                <a:ea typeface="Open Sauce Bold"/>
                <a:cs typeface="Open Sauce Bold"/>
                <a:sym typeface="Open Sauce Bold"/>
              </a:rPr>
              <a:t>Business Recommendations</a:t>
            </a:r>
          </a:p>
        </p:txBody>
      </p:sp>
      <p:sp>
        <p:nvSpPr>
          <p:cNvPr name="AutoShape 3" id="3"/>
          <p:cNvSpPr/>
          <p:nvPr/>
        </p:nvSpPr>
        <p:spPr>
          <a:xfrm flipV="true">
            <a:off x="1028700" y="1564841"/>
            <a:ext cx="9789113" cy="4762"/>
          </a:xfrm>
          <a:prstGeom prst="line">
            <a:avLst/>
          </a:prstGeom>
          <a:ln cap="rnd" w="9525">
            <a:solidFill>
              <a:srgbClr val="9179FA"/>
            </a:solidFill>
            <a:prstDash val="solid"/>
            <a:headEnd type="none" len="sm" w="sm"/>
            <a:tailEnd type="none" len="sm" w="sm"/>
          </a:ln>
        </p:spPr>
      </p:sp>
      <p:grpSp>
        <p:nvGrpSpPr>
          <p:cNvPr name="Group 4" id="4"/>
          <p:cNvGrpSpPr/>
          <p:nvPr/>
        </p:nvGrpSpPr>
        <p:grpSpPr>
          <a:xfrm rot="0">
            <a:off x="1576207" y="3057832"/>
            <a:ext cx="270347" cy="27034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2158045" y="3057832"/>
            <a:ext cx="14223395" cy="4343683"/>
            <a:chOff x="0" y="0"/>
            <a:chExt cx="18964527" cy="5791577"/>
          </a:xfrm>
        </p:grpSpPr>
        <p:sp>
          <p:nvSpPr>
            <p:cNvPr name="TextBox 8" id="8"/>
            <p:cNvSpPr txBox="true"/>
            <p:nvPr/>
          </p:nvSpPr>
          <p:spPr>
            <a:xfrm rot="0">
              <a:off x="0" y="2597602"/>
              <a:ext cx="18964527" cy="1166610"/>
            </a:xfrm>
            <a:prstGeom prst="rect">
              <a:avLst/>
            </a:prstGeom>
          </p:spPr>
          <p:txBody>
            <a:bodyPr anchor="t" rtlCol="false" tIns="0" lIns="0" bIns="0" rIns="0">
              <a:spAutoFit/>
            </a:bodyPr>
            <a:lstStyle/>
            <a:p>
              <a:pPr algn="just">
                <a:lnSpc>
                  <a:spcPts val="3644"/>
                </a:lnSpc>
              </a:pPr>
              <a:r>
                <a:rPr lang="en-US" sz="2603">
                  <a:solidFill>
                    <a:srgbClr val="FFFFFF"/>
                  </a:solidFill>
                  <a:latin typeface="Open Sauce Light"/>
                  <a:ea typeface="Open Sauce Light"/>
                  <a:cs typeface="Open Sauce Light"/>
                  <a:sym typeface="Open Sauce Light"/>
                </a:rPr>
                <a:t>Special segmentation for Fiber Optic customers: Even premium services show high churn; conduct satisfaction surveys and offer bundled packages to improve loyalty.</a:t>
              </a:r>
            </a:p>
          </p:txBody>
        </p:sp>
        <p:sp>
          <p:nvSpPr>
            <p:cNvPr name="TextBox 9" id="9"/>
            <p:cNvSpPr txBox="true"/>
            <p:nvPr/>
          </p:nvSpPr>
          <p:spPr>
            <a:xfrm rot="0">
              <a:off x="0" y="-38100"/>
              <a:ext cx="18964527" cy="1774947"/>
            </a:xfrm>
            <a:prstGeom prst="rect">
              <a:avLst/>
            </a:prstGeom>
          </p:spPr>
          <p:txBody>
            <a:bodyPr anchor="t" rtlCol="false" tIns="0" lIns="0" bIns="0" rIns="0">
              <a:spAutoFit/>
            </a:bodyPr>
            <a:lstStyle/>
            <a:p>
              <a:pPr algn="just">
                <a:lnSpc>
                  <a:spcPts val="3644"/>
                </a:lnSpc>
              </a:pPr>
              <a:r>
                <a:rPr lang="en-US" sz="2603">
                  <a:solidFill>
                    <a:srgbClr val="FFFFFF"/>
                  </a:solidFill>
                  <a:latin typeface="Open Sauce Light"/>
                  <a:ea typeface="Open Sauce Light"/>
                  <a:cs typeface="Open Sauce Light"/>
                  <a:sym typeface="Open Sauce Light"/>
                </a:rPr>
                <a:t>Proactive retention for monthly contract customers: Contract duration is a key churn predictor. Short-term contract customers should be contacted early and offered renewal incentives (discounts, service upgrades).</a:t>
              </a:r>
            </a:p>
          </p:txBody>
        </p:sp>
        <p:sp>
          <p:nvSpPr>
            <p:cNvPr name="TextBox 10" id="10"/>
            <p:cNvSpPr txBox="true"/>
            <p:nvPr/>
          </p:nvSpPr>
          <p:spPr>
            <a:xfrm rot="0">
              <a:off x="0" y="4624967"/>
              <a:ext cx="18964527" cy="1166610"/>
            </a:xfrm>
            <a:prstGeom prst="rect">
              <a:avLst/>
            </a:prstGeom>
          </p:spPr>
          <p:txBody>
            <a:bodyPr anchor="t" rtlCol="false" tIns="0" lIns="0" bIns="0" rIns="0">
              <a:spAutoFit/>
            </a:bodyPr>
            <a:lstStyle/>
            <a:p>
              <a:pPr algn="just">
                <a:lnSpc>
                  <a:spcPts val="3644"/>
                </a:lnSpc>
              </a:pPr>
              <a:r>
                <a:rPr lang="en-US" sz="2603">
                  <a:solidFill>
                    <a:srgbClr val="FFFFFF"/>
                  </a:solidFill>
                  <a:latin typeface="Open Sauce Light"/>
                  <a:ea typeface="Open Sauce Light"/>
                  <a:cs typeface="Open Sauce Light"/>
                  <a:sym typeface="Open Sauce Light"/>
                </a:rPr>
                <a:t>Prioritize FN reduction: With 35 FN and an average customer value of $70/month, potential annual loss is 35 × $70 × 6 = $14,700. Reducing FN by 50% could save ~$7,500/year.</a:t>
              </a:r>
            </a:p>
          </p:txBody>
        </p:sp>
      </p:grpSp>
      <p:grpSp>
        <p:nvGrpSpPr>
          <p:cNvPr name="Group 11" id="11"/>
          <p:cNvGrpSpPr/>
          <p:nvPr/>
        </p:nvGrpSpPr>
        <p:grpSpPr>
          <a:xfrm rot="0">
            <a:off x="1576207" y="5094499"/>
            <a:ext cx="270347" cy="27034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576207" y="6590273"/>
            <a:ext cx="270347" cy="27034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7" id="17"/>
          <p:cNvSpPr/>
          <p:nvPr/>
        </p:nvSpPr>
        <p:spPr>
          <a:xfrm flipH="true" flipV="false" rot="0">
            <a:off x="8248650" y="-3551629"/>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AutoShape 18" id="18"/>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9" id="19"/>
          <p:cNvSpPr txBox="true"/>
          <p:nvPr/>
        </p:nvSpPr>
        <p:spPr>
          <a:xfrm rot="0">
            <a:off x="1074577" y="321747"/>
            <a:ext cx="2166938"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Recommendation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40453"/>
            <a:ext cx="6046095" cy="828675"/>
          </a:xfrm>
          <a:prstGeom prst="rect">
            <a:avLst/>
          </a:prstGeom>
        </p:spPr>
        <p:txBody>
          <a:bodyPr anchor="t" rtlCol="false" tIns="0" lIns="0" bIns="0" rIns="0">
            <a:spAutoFit/>
          </a:bodyPr>
          <a:lstStyle/>
          <a:p>
            <a:pPr algn="l">
              <a:lnSpc>
                <a:spcPts val="6599"/>
              </a:lnSpc>
            </a:pPr>
            <a:r>
              <a:rPr lang="en-US" sz="5499" b="true">
                <a:solidFill>
                  <a:srgbClr val="000000"/>
                </a:solidFill>
                <a:latin typeface="Open Sauce Bold"/>
                <a:ea typeface="Open Sauce Bold"/>
                <a:cs typeface="Open Sauce Bold"/>
                <a:sym typeface="Open Sauce Bold"/>
              </a:rPr>
              <a:t>When The Model</a:t>
            </a:r>
            <a:r>
              <a:rPr lang="en-US" sz="5499" b="true">
                <a:solidFill>
                  <a:srgbClr val="8A71F3"/>
                </a:solidFill>
                <a:latin typeface="Open Sauce Bold"/>
                <a:ea typeface="Open Sauce Bold"/>
                <a:cs typeface="Open Sauce Bold"/>
                <a:sym typeface="Open Sauce Bold"/>
              </a:rPr>
              <a:t> </a:t>
            </a:r>
          </a:p>
        </p:txBody>
      </p:sp>
      <p:sp>
        <p:nvSpPr>
          <p:cNvPr name="AutoShape 3" id="3"/>
          <p:cNvSpPr/>
          <p:nvPr/>
        </p:nvSpPr>
        <p:spPr>
          <a:xfrm>
            <a:off x="1028700" y="1664366"/>
            <a:ext cx="5995501" cy="4762"/>
          </a:xfrm>
          <a:prstGeom prst="line">
            <a:avLst/>
          </a:prstGeom>
          <a:ln cap="rnd" w="9525">
            <a:solidFill>
              <a:srgbClr val="9179FA"/>
            </a:solidFill>
            <a:prstDash val="solid"/>
            <a:headEnd type="none" len="sm" w="sm"/>
            <a:tailEnd type="none" len="sm" w="sm"/>
          </a:ln>
        </p:spPr>
      </p:sp>
      <p:grpSp>
        <p:nvGrpSpPr>
          <p:cNvPr name="Group 4" id="4"/>
          <p:cNvGrpSpPr/>
          <p:nvPr/>
        </p:nvGrpSpPr>
        <p:grpSpPr>
          <a:xfrm rot="0">
            <a:off x="1641743" y="2904559"/>
            <a:ext cx="270347" cy="27034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7" id="7"/>
          <p:cNvGrpSpPr/>
          <p:nvPr/>
        </p:nvGrpSpPr>
        <p:grpSpPr>
          <a:xfrm rot="0">
            <a:off x="1641743" y="4361403"/>
            <a:ext cx="270347" cy="27034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true" flipV="false" rot="0">
            <a:off x="8248650" y="-3551629"/>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776917" y="1992598"/>
            <a:ext cx="3001863" cy="504826"/>
          </a:xfrm>
          <a:prstGeom prst="rect">
            <a:avLst/>
          </a:prstGeom>
        </p:spPr>
        <p:txBody>
          <a:bodyPr anchor="t" rtlCol="false" tIns="0" lIns="0" bIns="0" rIns="0">
            <a:spAutoFit/>
          </a:bodyPr>
          <a:lstStyle/>
          <a:p>
            <a:pPr algn="ctr">
              <a:lnSpc>
                <a:spcPts val="4199"/>
              </a:lnSpc>
              <a:spcBef>
                <a:spcPct val="0"/>
              </a:spcBef>
            </a:pPr>
            <a:r>
              <a:rPr lang="en-US" b="true" sz="2999" u="sng">
                <a:solidFill>
                  <a:srgbClr val="8A71F3"/>
                </a:solidFill>
                <a:latin typeface="Open Sauce Bold"/>
                <a:ea typeface="Open Sauce Bold"/>
                <a:cs typeface="Open Sauce Bold"/>
                <a:sym typeface="Open Sauce Bold"/>
              </a:rPr>
              <a:t>Can Be Trusted:</a:t>
            </a:r>
          </a:p>
        </p:txBody>
      </p:sp>
      <p:grpSp>
        <p:nvGrpSpPr>
          <p:cNvPr name="Group 12" id="12"/>
          <p:cNvGrpSpPr/>
          <p:nvPr/>
        </p:nvGrpSpPr>
        <p:grpSpPr>
          <a:xfrm rot="0">
            <a:off x="1641743" y="3633856"/>
            <a:ext cx="270347" cy="27034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15" id="15"/>
          <p:cNvSpPr txBox="true"/>
          <p:nvPr/>
        </p:nvSpPr>
        <p:spPr>
          <a:xfrm rot="0">
            <a:off x="2230695" y="3554953"/>
            <a:ext cx="1109325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Company is willing to accept a high False Positive (FP) rate to reduce False Negatives (FN).</a:t>
            </a:r>
          </a:p>
        </p:txBody>
      </p:sp>
      <p:sp>
        <p:nvSpPr>
          <p:cNvPr name="TextBox 16" id="16"/>
          <p:cNvSpPr txBox="true"/>
          <p:nvPr/>
        </p:nvSpPr>
        <p:spPr>
          <a:xfrm rot="0">
            <a:off x="2230695" y="2825656"/>
            <a:ext cx="958701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Main goal is to identify as many customers as possible who are likely to churn.</a:t>
            </a:r>
          </a:p>
        </p:txBody>
      </p:sp>
      <p:sp>
        <p:nvSpPr>
          <p:cNvPr name="TextBox 17" id="17"/>
          <p:cNvSpPr txBox="true"/>
          <p:nvPr/>
        </p:nvSpPr>
        <p:spPr>
          <a:xfrm rot="0">
            <a:off x="2230695" y="4298139"/>
            <a:ext cx="1114048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Data used has similar distribution and patterns to the training data (no significant data drift).</a:t>
            </a:r>
          </a:p>
        </p:txBody>
      </p:sp>
      <p:sp>
        <p:nvSpPr>
          <p:cNvPr name="TextBox 18" id="18"/>
          <p:cNvSpPr txBox="true"/>
          <p:nvPr/>
        </p:nvSpPr>
        <p:spPr>
          <a:xfrm rot="0">
            <a:off x="1776917" y="5638378"/>
            <a:ext cx="4624586" cy="504826"/>
          </a:xfrm>
          <a:prstGeom prst="rect">
            <a:avLst/>
          </a:prstGeom>
        </p:spPr>
        <p:txBody>
          <a:bodyPr anchor="t" rtlCol="false" tIns="0" lIns="0" bIns="0" rIns="0">
            <a:spAutoFit/>
          </a:bodyPr>
          <a:lstStyle/>
          <a:p>
            <a:pPr algn="ctr">
              <a:lnSpc>
                <a:spcPts val="4199"/>
              </a:lnSpc>
              <a:spcBef>
                <a:spcPct val="0"/>
              </a:spcBef>
            </a:pPr>
            <a:r>
              <a:rPr lang="en-US" b="true" sz="2999" u="sng">
                <a:solidFill>
                  <a:srgbClr val="8A71F3"/>
                </a:solidFill>
                <a:latin typeface="Open Sauce Bold"/>
                <a:ea typeface="Open Sauce Bold"/>
                <a:cs typeface="Open Sauce Bold"/>
                <a:sym typeface="Open Sauce Bold"/>
              </a:rPr>
              <a:t>Cannot Be Fully Trusted:</a:t>
            </a:r>
          </a:p>
        </p:txBody>
      </p:sp>
      <p:grpSp>
        <p:nvGrpSpPr>
          <p:cNvPr name="Group 19" id="19"/>
          <p:cNvGrpSpPr/>
          <p:nvPr/>
        </p:nvGrpSpPr>
        <p:grpSpPr>
          <a:xfrm rot="0">
            <a:off x="1641743" y="6631681"/>
            <a:ext cx="270347" cy="27034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2" id="22"/>
          <p:cNvGrpSpPr/>
          <p:nvPr/>
        </p:nvGrpSpPr>
        <p:grpSpPr>
          <a:xfrm rot="0">
            <a:off x="1641743" y="8088525"/>
            <a:ext cx="270347" cy="27034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5" id="25"/>
          <p:cNvGrpSpPr/>
          <p:nvPr/>
        </p:nvGrpSpPr>
        <p:grpSpPr>
          <a:xfrm rot="0">
            <a:off x="1641743" y="7360978"/>
            <a:ext cx="270347" cy="27034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71F3"/>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TextBox 28" id="28"/>
          <p:cNvSpPr txBox="true"/>
          <p:nvPr/>
        </p:nvSpPr>
        <p:spPr>
          <a:xfrm rot="0">
            <a:off x="2228205" y="7311603"/>
            <a:ext cx="12610605"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S</a:t>
            </a:r>
            <a:r>
              <a:rPr lang="en-US" sz="2000">
                <a:solidFill>
                  <a:srgbClr val="000000"/>
                </a:solidFill>
                <a:latin typeface="Open Sauce"/>
                <a:ea typeface="Open Sauce"/>
                <a:cs typeface="Open Sauce"/>
                <a:sym typeface="Open Sauce"/>
              </a:rPr>
              <a:t>ignificant changes occur in products, services, or customer behavior not reflected in the training data.</a:t>
            </a:r>
          </a:p>
        </p:txBody>
      </p:sp>
      <p:sp>
        <p:nvSpPr>
          <p:cNvPr name="TextBox 29" id="29"/>
          <p:cNvSpPr txBox="true"/>
          <p:nvPr/>
        </p:nvSpPr>
        <p:spPr>
          <a:xfrm rot="0">
            <a:off x="2228205" y="6552778"/>
            <a:ext cx="13831591"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Main focus is retention cost efficiency (high FP means retention cost is given to customers who would not churn).</a:t>
            </a:r>
          </a:p>
        </p:txBody>
      </p:sp>
      <p:sp>
        <p:nvSpPr>
          <p:cNvPr name="TextBox 30" id="30"/>
          <p:cNvSpPr txBox="true"/>
          <p:nvPr/>
        </p:nvSpPr>
        <p:spPr>
          <a:xfrm rot="0">
            <a:off x="2230695" y="8025261"/>
            <a:ext cx="11418590"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Model is</a:t>
            </a:r>
            <a:r>
              <a:rPr lang="en-US" sz="2000">
                <a:solidFill>
                  <a:srgbClr val="000000"/>
                </a:solidFill>
                <a:latin typeface="Open Sauce"/>
                <a:ea typeface="Open Sauce"/>
                <a:cs typeface="Open Sauce"/>
                <a:sym typeface="Open Sauce"/>
              </a:rPr>
              <a:t> used far beyond the last data period (e.g., 1–2 years after training) without retraining.</a:t>
            </a:r>
          </a:p>
        </p:txBody>
      </p:sp>
      <p:sp>
        <p:nvSpPr>
          <p:cNvPr name="AutoShape 31" id="31"/>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32" id="32"/>
          <p:cNvSpPr txBox="true"/>
          <p:nvPr/>
        </p:nvSpPr>
        <p:spPr>
          <a:xfrm rot="0">
            <a:off x="1074577" y="321747"/>
            <a:ext cx="2166938"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Recommendation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913313">
            <a:off x="5628595" y="-4100810"/>
            <a:ext cx="17155205" cy="13942503"/>
          </a:xfrm>
          <a:custGeom>
            <a:avLst/>
            <a:gdLst/>
            <a:ahLst/>
            <a:cxnLst/>
            <a:rect r="r" b="b" t="t" l="l"/>
            <a:pathLst>
              <a:path h="13942503" w="17155205">
                <a:moveTo>
                  <a:pt x="0" y="0"/>
                </a:moveTo>
                <a:lnTo>
                  <a:pt x="17155205" y="0"/>
                </a:lnTo>
                <a:lnTo>
                  <a:pt x="17155205"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65725" y="5872162"/>
            <a:ext cx="11699158" cy="2441092"/>
            <a:chOff x="0" y="0"/>
            <a:chExt cx="15598878" cy="3254789"/>
          </a:xfrm>
        </p:grpSpPr>
        <p:sp>
          <p:nvSpPr>
            <p:cNvPr name="TextBox 4" id="4"/>
            <p:cNvSpPr txBox="true"/>
            <p:nvPr/>
          </p:nvSpPr>
          <p:spPr>
            <a:xfrm rot="0">
              <a:off x="0" y="-9525"/>
              <a:ext cx="15598878" cy="1952625"/>
            </a:xfrm>
            <a:prstGeom prst="rect">
              <a:avLst/>
            </a:prstGeom>
          </p:spPr>
          <p:txBody>
            <a:bodyPr anchor="t" rtlCol="false" tIns="0" lIns="0" bIns="0" rIns="0">
              <a:spAutoFit/>
            </a:bodyPr>
            <a:lstStyle/>
            <a:p>
              <a:pPr algn="l">
                <a:lnSpc>
                  <a:spcPts val="11519"/>
                </a:lnSpc>
              </a:pPr>
              <a:r>
                <a:rPr lang="en-US" sz="9600">
                  <a:solidFill>
                    <a:srgbClr val="8A71F3"/>
                  </a:solidFill>
                  <a:latin typeface="Open Sauce"/>
                  <a:ea typeface="Open Sauce"/>
                  <a:cs typeface="Open Sauce"/>
                  <a:sym typeface="Open Sauce"/>
                </a:rPr>
                <a:t>THANK YOU!</a:t>
              </a:r>
            </a:p>
          </p:txBody>
        </p:sp>
        <p:sp>
          <p:nvSpPr>
            <p:cNvPr name="TextBox 5" id="5"/>
            <p:cNvSpPr txBox="true"/>
            <p:nvPr/>
          </p:nvSpPr>
          <p:spPr>
            <a:xfrm rot="0">
              <a:off x="0" y="2578514"/>
              <a:ext cx="15598878" cy="676275"/>
            </a:xfrm>
            <a:prstGeom prst="rect">
              <a:avLst/>
            </a:prstGeom>
          </p:spPr>
          <p:txBody>
            <a:bodyPr anchor="t" rtlCol="false" tIns="0" lIns="0" bIns="0" rIns="0">
              <a:spAutoFit/>
            </a:bodyPr>
            <a:lstStyle/>
            <a:p>
              <a:pPr algn="l">
                <a:lnSpc>
                  <a:spcPts val="4200"/>
                </a:lnSpc>
              </a:pPr>
              <a:r>
                <a:rPr lang="en-US" sz="3000">
                  <a:solidFill>
                    <a:srgbClr val="FFFFFF"/>
                  </a:solidFill>
                  <a:latin typeface="Open Sauce Light"/>
                  <a:ea typeface="Open Sauce Light"/>
                  <a:cs typeface="Open Sauce Light"/>
                  <a:sym typeface="Open Sauce Light"/>
                </a:rPr>
                <a:t>Reach me at </a:t>
              </a:r>
              <a:r>
                <a:rPr lang="en-US" sz="3000" u="sng">
                  <a:solidFill>
                    <a:srgbClr val="8A71F3"/>
                  </a:solidFill>
                  <a:latin typeface="Open Sauce Light"/>
                  <a:ea typeface="Open Sauce Light"/>
                  <a:cs typeface="Open Sauce Light"/>
                  <a:sym typeface="Open Sauce Light"/>
                  <a:hlinkClick r:id="rId4" tooltip="http://www.linkedin.com/in/alfriandocvean"/>
                </a:rPr>
                <a:t>LinkedIn </a:t>
              </a:r>
              <a:r>
                <a:rPr lang="en-US" sz="3000">
                  <a:solidFill>
                    <a:srgbClr val="FFFFFF"/>
                  </a:solidFill>
                  <a:latin typeface="Open Sauce"/>
                  <a:ea typeface="Open Sauce"/>
                  <a:cs typeface="Open Sauce"/>
                  <a:sym typeface="Open Sauce"/>
                </a:rPr>
                <a:t>or </a:t>
              </a:r>
              <a:r>
                <a:rPr lang="en-US" sz="3000" u="sng">
                  <a:solidFill>
                    <a:srgbClr val="8A71F3"/>
                  </a:solidFill>
                  <a:latin typeface="Open Sauce"/>
                  <a:ea typeface="Open Sauce"/>
                  <a:cs typeface="Open Sauce"/>
                  <a:sym typeface="Open Sauce"/>
                  <a:hlinkClick r:id="rId5" tooltip="https://github.com/alfcvean"/>
                </a:rPr>
                <a:t>GitHub</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87030" y="3763162"/>
            <a:ext cx="8972037" cy="1447800"/>
          </a:xfrm>
          <a:prstGeom prst="rect">
            <a:avLst/>
          </a:prstGeom>
        </p:spPr>
        <p:txBody>
          <a:bodyPr anchor="t" rtlCol="false" tIns="0" lIns="0" bIns="0" rIns="0">
            <a:spAutoFit/>
          </a:bodyPr>
          <a:lstStyle/>
          <a:p>
            <a:pPr algn="ctr">
              <a:lnSpc>
                <a:spcPts val="11400"/>
              </a:lnSpc>
            </a:pPr>
            <a:r>
              <a:rPr lang="en-US" b="true" sz="9500">
                <a:solidFill>
                  <a:srgbClr val="FFFFFF"/>
                </a:solidFill>
                <a:latin typeface="Open Sauce Bold"/>
                <a:ea typeface="Open Sauce Bold"/>
                <a:cs typeface="Open Sauce Bold"/>
                <a:sym typeface="Open Sauce Bold"/>
              </a:rPr>
              <a:t>BACKGROUND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2100730" y="-4846650"/>
            <a:ext cx="13506576" cy="16009950"/>
          </a:xfrm>
          <a:custGeom>
            <a:avLst/>
            <a:gdLst/>
            <a:ahLst/>
            <a:cxnLst/>
            <a:rect r="r" b="b" t="t" l="l"/>
            <a:pathLst>
              <a:path h="16009950" w="13506576">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18194" y="0"/>
            <a:ext cx="19179676" cy="10287000"/>
          </a:xfrm>
          <a:custGeom>
            <a:avLst/>
            <a:gdLst/>
            <a:ahLst/>
            <a:cxnLst/>
            <a:rect r="r" b="b" t="t" l="l"/>
            <a:pathLst>
              <a:path h="10287000" w="19179676">
                <a:moveTo>
                  <a:pt x="0" y="0"/>
                </a:moveTo>
                <a:lnTo>
                  <a:pt x="19179677" y="0"/>
                </a:lnTo>
                <a:lnTo>
                  <a:pt x="19179677" y="10287000"/>
                </a:lnTo>
                <a:lnTo>
                  <a:pt x="0" y="10287000"/>
                </a:lnTo>
                <a:lnTo>
                  <a:pt x="0" y="0"/>
                </a:lnTo>
                <a:close/>
              </a:path>
            </a:pathLst>
          </a:custGeom>
          <a:blipFill>
            <a:blip r:embed="rId4"/>
            <a:stretch>
              <a:fillRect l="0" t="-4094" r="0" b="-780"/>
            </a:stretch>
          </a:blipFill>
        </p:spPr>
      </p:sp>
      <p:grpSp>
        <p:nvGrpSpPr>
          <p:cNvPr name="Group 4" id="4"/>
          <p:cNvGrpSpPr/>
          <p:nvPr/>
        </p:nvGrpSpPr>
        <p:grpSpPr>
          <a:xfrm rot="0">
            <a:off x="733732" y="1944778"/>
            <a:ext cx="10398446" cy="6397443"/>
            <a:chOff x="0" y="0"/>
            <a:chExt cx="13864595" cy="8529924"/>
          </a:xfrm>
        </p:grpSpPr>
        <p:sp>
          <p:nvSpPr>
            <p:cNvPr name="TextBox 5" id="5"/>
            <p:cNvSpPr txBox="true"/>
            <p:nvPr/>
          </p:nvSpPr>
          <p:spPr>
            <a:xfrm rot="0">
              <a:off x="0" y="-9525"/>
              <a:ext cx="13864595" cy="1431925"/>
            </a:xfrm>
            <a:prstGeom prst="rect">
              <a:avLst/>
            </a:prstGeom>
          </p:spPr>
          <p:txBody>
            <a:bodyPr anchor="t" rtlCol="false" tIns="0" lIns="0" bIns="0" rIns="0">
              <a:spAutoFit/>
            </a:bodyPr>
            <a:lstStyle/>
            <a:p>
              <a:pPr algn="l" marL="0" indent="0" lvl="0">
                <a:lnSpc>
                  <a:spcPts val="8400"/>
                </a:lnSpc>
                <a:spcBef>
                  <a:spcPct val="0"/>
                </a:spcBef>
              </a:pPr>
              <a:r>
                <a:rPr lang="en-US" b="true" sz="7000">
                  <a:solidFill>
                    <a:srgbClr val="8A71F3"/>
                  </a:solidFill>
                  <a:latin typeface="Open Sauce Bold"/>
                  <a:ea typeface="Open Sauce Bold"/>
                  <a:cs typeface="Open Sauce Bold"/>
                  <a:sym typeface="Open Sauce Bold"/>
                </a:rPr>
                <a:t>Telco Industry</a:t>
              </a:r>
            </a:p>
          </p:txBody>
        </p:sp>
        <p:sp>
          <p:nvSpPr>
            <p:cNvPr name="TextBox 6" id="6"/>
            <p:cNvSpPr txBox="true"/>
            <p:nvPr/>
          </p:nvSpPr>
          <p:spPr>
            <a:xfrm rot="0">
              <a:off x="0" y="2185640"/>
              <a:ext cx="13864595" cy="6344285"/>
            </a:xfrm>
            <a:prstGeom prst="rect">
              <a:avLst/>
            </a:prstGeom>
          </p:spPr>
          <p:txBody>
            <a:bodyPr anchor="t" rtlCol="false" tIns="0" lIns="0" bIns="0" rIns="0">
              <a:spAutoFit/>
            </a:bodyPr>
            <a:lstStyle/>
            <a:p>
              <a:pPr algn="just">
                <a:lnSpc>
                  <a:spcPts val="4200"/>
                </a:lnSpc>
              </a:pPr>
              <a:r>
                <a:rPr lang="en-US" sz="2800">
                  <a:solidFill>
                    <a:srgbClr val="000000"/>
                  </a:solidFill>
                  <a:latin typeface="Open Sauce Light"/>
                  <a:ea typeface="Open Sauce Light"/>
                  <a:cs typeface="Open Sauce Light"/>
                  <a:sym typeface="Open Sauce Light"/>
                </a:rPr>
                <a:t>The telecommunications (telco) industry connects people, businesses, and devices through voice, data, and internet services. It plays a vital role in enabling communication, powering digital transformation, and supporting sectors like finance, education, and healthcare. With rapid advancements in mobile networks and fiber optics. Telcos are evolving from traditional voice service providers to digital service enablers, offering cloud solutions, IoT connectivity, and integrated communication platforms.</a:t>
              </a:r>
            </a:p>
          </p:txBody>
        </p:sp>
      </p:grpSp>
      <p:sp>
        <p:nvSpPr>
          <p:cNvPr name="AutoShape 7" id="7"/>
          <p:cNvSpPr/>
          <p:nvPr/>
        </p:nvSpPr>
        <p:spPr>
          <a:xfrm>
            <a:off x="733732" y="3153562"/>
            <a:ext cx="7391942" cy="0"/>
          </a:xfrm>
          <a:prstGeom prst="line">
            <a:avLst/>
          </a:prstGeom>
          <a:ln cap="rnd" w="9525">
            <a:solidFill>
              <a:srgbClr val="9179FA"/>
            </a:solidFill>
            <a:prstDash val="solid"/>
            <a:headEnd type="none" len="sm" w="sm"/>
            <a:tailEnd type="none" len="sm" w="sm"/>
          </a:ln>
        </p:spPr>
      </p:sp>
      <p:sp>
        <p:nvSpPr>
          <p:cNvPr name="AutoShape 8" id="8"/>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9" id="9"/>
          <p:cNvSpPr txBox="true"/>
          <p:nvPr/>
        </p:nvSpPr>
        <p:spPr>
          <a:xfrm rot="0">
            <a:off x="1184718" y="301363"/>
            <a:ext cx="147171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Background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575920" y="-48276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56284" y="3583416"/>
            <a:ext cx="6375432" cy="6375432"/>
          </a:xfrm>
          <a:custGeom>
            <a:avLst/>
            <a:gdLst/>
            <a:ahLst/>
            <a:cxnLst/>
            <a:rect r="r" b="b" t="t" l="l"/>
            <a:pathLst>
              <a:path h="6375432" w="6375432">
                <a:moveTo>
                  <a:pt x="0" y="0"/>
                </a:moveTo>
                <a:lnTo>
                  <a:pt x="6375432" y="0"/>
                </a:lnTo>
                <a:lnTo>
                  <a:pt x="6375432" y="6375432"/>
                </a:lnTo>
                <a:lnTo>
                  <a:pt x="0" y="6375432"/>
                </a:lnTo>
                <a:lnTo>
                  <a:pt x="0" y="0"/>
                </a:lnTo>
                <a:close/>
              </a:path>
            </a:pathLst>
          </a:custGeom>
          <a:blipFill>
            <a:blip r:embed="rId4"/>
            <a:stretch>
              <a:fillRect l="0" t="0" r="0" b="0"/>
            </a:stretch>
          </a:blipFill>
        </p:spPr>
      </p:sp>
      <p:grpSp>
        <p:nvGrpSpPr>
          <p:cNvPr name="Group 4" id="4"/>
          <p:cNvGrpSpPr/>
          <p:nvPr/>
        </p:nvGrpSpPr>
        <p:grpSpPr>
          <a:xfrm rot="0">
            <a:off x="1028700" y="1028700"/>
            <a:ext cx="16230600" cy="1830196"/>
            <a:chOff x="0" y="0"/>
            <a:chExt cx="21640800" cy="2440262"/>
          </a:xfrm>
        </p:grpSpPr>
        <p:sp>
          <p:nvSpPr>
            <p:cNvPr name="TextBox 5" id="5"/>
            <p:cNvSpPr txBox="true"/>
            <p:nvPr/>
          </p:nvSpPr>
          <p:spPr>
            <a:xfrm rot="0">
              <a:off x="0" y="-9525"/>
              <a:ext cx="21640800" cy="1165225"/>
            </a:xfrm>
            <a:prstGeom prst="rect">
              <a:avLst/>
            </a:prstGeom>
          </p:spPr>
          <p:txBody>
            <a:bodyPr anchor="t" rtlCol="false" tIns="0" lIns="0" bIns="0" rIns="0">
              <a:spAutoFit/>
            </a:bodyPr>
            <a:lstStyle/>
            <a:p>
              <a:pPr algn="ctr">
                <a:lnSpc>
                  <a:spcPts val="6840"/>
                </a:lnSpc>
              </a:pPr>
              <a:r>
                <a:rPr lang="en-US" b="true" sz="5700">
                  <a:solidFill>
                    <a:srgbClr val="9179FA"/>
                  </a:solidFill>
                  <a:latin typeface="Open Sauce Bold"/>
                  <a:ea typeface="Open Sauce Bold"/>
                  <a:cs typeface="Open Sauce Bold"/>
                  <a:sym typeface="Open Sauce Bold"/>
                </a:rPr>
                <a:t>Business Flow</a:t>
              </a:r>
              <a:r>
                <a:rPr lang="en-US" b="true" sz="5700">
                  <a:solidFill>
                    <a:srgbClr val="9179FA"/>
                  </a:solidFill>
                  <a:latin typeface="Open Sauce Bold"/>
                  <a:ea typeface="Open Sauce Bold"/>
                  <a:cs typeface="Open Sauce Bold"/>
                  <a:sym typeface="Open Sauce Bold"/>
                </a:rPr>
                <a:t>:</a:t>
              </a:r>
              <a:r>
                <a:rPr lang="en-US" b="true" sz="5700">
                  <a:solidFill>
                    <a:srgbClr val="000000"/>
                  </a:solidFill>
                  <a:latin typeface="Open Sauce Bold"/>
                  <a:ea typeface="Open Sauce Bold"/>
                  <a:cs typeface="Open Sauce Bold"/>
                  <a:sym typeface="Open Sauce Bold"/>
                </a:rPr>
                <a:t> </a:t>
              </a:r>
              <a:r>
                <a:rPr lang="en-US" b="true" sz="5700">
                  <a:solidFill>
                    <a:srgbClr val="FFFFFF"/>
                  </a:solidFill>
                  <a:latin typeface="Open Sauce Bold"/>
                  <a:ea typeface="Open Sauce Bold"/>
                  <a:cs typeface="Open Sauce Bold"/>
                  <a:sym typeface="Open Sauce Bold"/>
                </a:rPr>
                <a:t>What You Need to Know</a:t>
              </a:r>
            </a:p>
          </p:txBody>
        </p:sp>
        <p:sp>
          <p:nvSpPr>
            <p:cNvPr name="TextBox 6" id="6"/>
            <p:cNvSpPr txBox="true"/>
            <p:nvPr/>
          </p:nvSpPr>
          <p:spPr>
            <a:xfrm rot="0">
              <a:off x="0" y="1808437"/>
              <a:ext cx="21640800" cy="631825"/>
            </a:xfrm>
            <a:prstGeom prst="rect">
              <a:avLst/>
            </a:prstGeom>
          </p:spPr>
          <p:txBody>
            <a:bodyPr anchor="t" rtlCol="false" tIns="0" lIns="0" bIns="0" rIns="0">
              <a:spAutoFit/>
            </a:bodyPr>
            <a:lstStyle/>
            <a:p>
              <a:pPr algn="ctr">
                <a:lnSpc>
                  <a:spcPts val="3719"/>
                </a:lnSpc>
              </a:pPr>
              <a:r>
                <a:rPr lang="en-US" sz="3099">
                  <a:solidFill>
                    <a:srgbClr val="FFFFFF"/>
                  </a:solidFill>
                  <a:latin typeface="Open Sauce Light"/>
                  <a:ea typeface="Open Sauce Light"/>
                  <a:cs typeface="Open Sauce Light"/>
                  <a:sym typeface="Open Sauce Light"/>
                </a:rPr>
                <a:t>UNDERSTAND HOW THE BUSINESS WORKS</a:t>
              </a:r>
            </a:p>
          </p:txBody>
        </p:sp>
      </p:grpSp>
      <p:sp>
        <p:nvSpPr>
          <p:cNvPr name="TextBox 7" id="7"/>
          <p:cNvSpPr txBox="true"/>
          <p:nvPr/>
        </p:nvSpPr>
        <p:spPr>
          <a:xfrm rot="-1714652">
            <a:off x="6901623" y="4286687"/>
            <a:ext cx="2850009" cy="96492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Open Sauce Bold"/>
                <a:ea typeface="Open Sauce Bold"/>
                <a:cs typeface="Open Sauce Bold"/>
                <a:sym typeface="Open Sauce Bold"/>
              </a:rPr>
              <a:t>Customer Acquisition</a:t>
            </a:r>
          </a:p>
        </p:txBody>
      </p:sp>
      <p:sp>
        <p:nvSpPr>
          <p:cNvPr name="TextBox 8" id="8"/>
          <p:cNvSpPr txBox="true"/>
          <p:nvPr/>
        </p:nvSpPr>
        <p:spPr>
          <a:xfrm rot="4513406">
            <a:off x="9691728" y="5272418"/>
            <a:ext cx="2781201" cy="927557"/>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Open Sauce Bold"/>
                <a:ea typeface="Open Sauce Bold"/>
                <a:cs typeface="Open Sauce Bold"/>
                <a:sym typeface="Open Sauce Bold"/>
              </a:rPr>
              <a:t>Service Subscription</a:t>
            </a:r>
          </a:p>
        </p:txBody>
      </p:sp>
      <p:sp>
        <p:nvSpPr>
          <p:cNvPr name="TextBox 9" id="9"/>
          <p:cNvSpPr txBox="true"/>
          <p:nvPr/>
        </p:nvSpPr>
        <p:spPr>
          <a:xfrm rot="-1063203">
            <a:off x="8953266" y="8083301"/>
            <a:ext cx="2078385" cy="653855"/>
          </a:xfrm>
          <a:prstGeom prst="rect">
            <a:avLst/>
          </a:prstGeom>
        </p:spPr>
        <p:txBody>
          <a:bodyPr anchor="t" rtlCol="false" tIns="0" lIns="0" bIns="0" rIns="0">
            <a:spAutoFit/>
          </a:bodyPr>
          <a:lstStyle/>
          <a:p>
            <a:pPr algn="ctr">
              <a:lnSpc>
                <a:spcPts val="3079"/>
              </a:lnSpc>
              <a:spcBef>
                <a:spcPct val="0"/>
              </a:spcBef>
            </a:pPr>
            <a:r>
              <a:rPr lang="en-US" b="true" sz="2199">
                <a:solidFill>
                  <a:srgbClr val="000000"/>
                </a:solidFill>
                <a:latin typeface="Open Sauce Bold"/>
                <a:ea typeface="Open Sauce Bold"/>
                <a:cs typeface="Open Sauce Bold"/>
                <a:sym typeface="Open Sauce Bold"/>
              </a:rPr>
              <a:t>Service Usage</a:t>
            </a:r>
          </a:p>
        </p:txBody>
      </p:sp>
      <p:sp>
        <p:nvSpPr>
          <p:cNvPr name="TextBox 10" id="10"/>
          <p:cNvSpPr txBox="true"/>
          <p:nvPr/>
        </p:nvSpPr>
        <p:spPr>
          <a:xfrm rot="3149325">
            <a:off x="6877473" y="7506226"/>
            <a:ext cx="1042169" cy="486516"/>
          </a:xfrm>
          <a:prstGeom prst="rect">
            <a:avLst/>
          </a:prstGeom>
        </p:spPr>
        <p:txBody>
          <a:bodyPr anchor="t" rtlCol="false" tIns="0" lIns="0" bIns="0" rIns="0">
            <a:spAutoFit/>
          </a:bodyPr>
          <a:lstStyle/>
          <a:p>
            <a:pPr algn="ctr">
              <a:lnSpc>
                <a:spcPts val="3499"/>
              </a:lnSpc>
              <a:spcBef>
                <a:spcPct val="0"/>
              </a:spcBef>
            </a:pPr>
            <a:r>
              <a:rPr lang="en-US" b="true" sz="2499">
                <a:solidFill>
                  <a:srgbClr val="000000"/>
                </a:solidFill>
                <a:latin typeface="Open Sauce Bold"/>
                <a:ea typeface="Open Sauce Bold"/>
                <a:cs typeface="Open Sauce Bold"/>
                <a:sym typeface="Open Sauce Bold"/>
              </a:rPr>
              <a:t>Billing</a:t>
            </a:r>
          </a:p>
        </p:txBody>
      </p:sp>
      <p:sp>
        <p:nvSpPr>
          <p:cNvPr name="AutoShape 11" id="11"/>
          <p:cNvSpPr/>
          <p:nvPr/>
        </p:nvSpPr>
        <p:spPr>
          <a:xfrm>
            <a:off x="1028700" y="2959529"/>
            <a:ext cx="16230600" cy="0"/>
          </a:xfrm>
          <a:prstGeom prst="line">
            <a:avLst/>
          </a:prstGeom>
          <a:ln cap="rnd" w="9525">
            <a:solidFill>
              <a:srgbClr val="9179FA"/>
            </a:solidFill>
            <a:prstDash val="solid"/>
            <a:headEnd type="none" len="sm" w="sm"/>
            <a:tailEnd type="none" len="sm" w="sm"/>
          </a:ln>
        </p:spPr>
      </p:sp>
      <p:sp>
        <p:nvSpPr>
          <p:cNvPr name="AutoShape 12" id="12"/>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3" id="13"/>
          <p:cNvSpPr txBox="true"/>
          <p:nvPr/>
        </p:nvSpPr>
        <p:spPr>
          <a:xfrm rot="0">
            <a:off x="1184718" y="301363"/>
            <a:ext cx="147171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7606">
            <a:off x="-5271620" y="-38751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44500" y="385494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03392" y="1320802"/>
            <a:ext cx="7657075" cy="1943100"/>
          </a:xfrm>
          <a:prstGeom prst="rect">
            <a:avLst/>
          </a:prstGeom>
        </p:spPr>
        <p:txBody>
          <a:bodyPr anchor="t" rtlCol="false" tIns="0" lIns="0" bIns="0" rIns="0">
            <a:spAutoFit/>
          </a:bodyPr>
          <a:lstStyle/>
          <a:p>
            <a:pPr algn="ctr">
              <a:lnSpc>
                <a:spcPts val="7679"/>
              </a:lnSpc>
            </a:pPr>
            <a:r>
              <a:rPr lang="en-US" b="true" sz="6399">
                <a:solidFill>
                  <a:srgbClr val="8A71F3"/>
                </a:solidFill>
                <a:latin typeface="Open Sauce Bold"/>
                <a:ea typeface="Open Sauce Bold"/>
                <a:cs typeface="Open Sauce Bold"/>
                <a:sym typeface="Open Sauce Bold"/>
              </a:rPr>
              <a:t>Business Problem:</a:t>
            </a:r>
            <a:r>
              <a:rPr lang="en-US" b="true" sz="6399">
                <a:solidFill>
                  <a:srgbClr val="000000"/>
                </a:solidFill>
                <a:latin typeface="Open Sauce Bold"/>
                <a:ea typeface="Open Sauce Bold"/>
                <a:cs typeface="Open Sauce Bold"/>
                <a:sym typeface="Open Sauce Bold"/>
              </a:rPr>
              <a:t> </a:t>
            </a:r>
            <a:r>
              <a:rPr lang="en-US" b="true" sz="6399">
                <a:solidFill>
                  <a:srgbClr val="000000"/>
                </a:solidFill>
                <a:latin typeface="Open Sauce Bold"/>
                <a:ea typeface="Open Sauce Bold"/>
                <a:cs typeface="Open Sauce Bold"/>
                <a:sym typeface="Open Sauce Bold"/>
              </a:rPr>
              <a:t>Customer Churn</a:t>
            </a:r>
          </a:p>
        </p:txBody>
      </p:sp>
      <p:grpSp>
        <p:nvGrpSpPr>
          <p:cNvPr name="Group 5" id="5"/>
          <p:cNvGrpSpPr/>
          <p:nvPr/>
        </p:nvGrpSpPr>
        <p:grpSpPr>
          <a:xfrm rot="0">
            <a:off x="1279574" y="4129875"/>
            <a:ext cx="9696136" cy="3839867"/>
            <a:chOff x="0" y="0"/>
            <a:chExt cx="12928182" cy="5119822"/>
          </a:xfrm>
        </p:grpSpPr>
        <p:sp>
          <p:nvSpPr>
            <p:cNvPr name="TextBox 6" id="6"/>
            <p:cNvSpPr txBox="true"/>
            <p:nvPr/>
          </p:nvSpPr>
          <p:spPr>
            <a:xfrm rot="0">
              <a:off x="0" y="1956238"/>
              <a:ext cx="12928182"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In th</a:t>
              </a:r>
              <a:r>
                <a:rPr lang="en-US" sz="2600">
                  <a:solidFill>
                    <a:srgbClr val="000000"/>
                  </a:solidFill>
                  <a:latin typeface="Open Sauce Light"/>
                  <a:ea typeface="Open Sauce Light"/>
                  <a:cs typeface="Open Sauce Light"/>
                  <a:sym typeface="Open Sauce Light"/>
                </a:rPr>
                <a:t>e telco industry, churn is a critical metric as it directly impacts revenue and market share.</a:t>
              </a:r>
            </a:p>
          </p:txBody>
        </p:sp>
        <p:sp>
          <p:nvSpPr>
            <p:cNvPr name="TextBox 7" id="7"/>
            <p:cNvSpPr txBox="true"/>
            <p:nvPr/>
          </p:nvSpPr>
          <p:spPr>
            <a:xfrm rot="0">
              <a:off x="0" y="-38100"/>
              <a:ext cx="12928182"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Custom</a:t>
              </a:r>
              <a:r>
                <a:rPr lang="en-US" sz="2600">
                  <a:solidFill>
                    <a:srgbClr val="000000"/>
                  </a:solidFill>
                  <a:latin typeface="Open Sauce Light"/>
                  <a:ea typeface="Open Sauce Light"/>
                  <a:cs typeface="Open Sauce Light"/>
                  <a:sym typeface="Open Sauce Light"/>
                </a:rPr>
                <a:t>er churn refers to the customers who stop using company’s products or services during a given period.</a:t>
              </a:r>
            </a:p>
          </p:txBody>
        </p:sp>
        <p:sp>
          <p:nvSpPr>
            <p:cNvPr name="TextBox 8" id="8"/>
            <p:cNvSpPr txBox="true"/>
            <p:nvPr/>
          </p:nvSpPr>
          <p:spPr>
            <a:xfrm rot="0">
              <a:off x="0" y="3950575"/>
              <a:ext cx="12928182"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ea typeface="Open Sauce Light"/>
                  <a:cs typeface="Open Sauce Light"/>
                  <a:sym typeface="Open Sauce Light"/>
                </a:rPr>
                <a:t>Und</a:t>
              </a:r>
              <a:r>
                <a:rPr lang="en-US" sz="2600">
                  <a:solidFill>
                    <a:srgbClr val="000000"/>
                  </a:solidFill>
                  <a:latin typeface="Open Sauce Light"/>
                  <a:ea typeface="Open Sauce Light"/>
                  <a:cs typeface="Open Sauce Light"/>
                  <a:sym typeface="Open Sauce Light"/>
                </a:rPr>
                <a:t>erstanding and predicting churn helps companies develop targeted retention strategies to maintain customer loyalty.</a:t>
              </a:r>
            </a:p>
          </p:txBody>
        </p:sp>
      </p:grpSp>
      <p:sp>
        <p:nvSpPr>
          <p:cNvPr name="AutoShape 9" id="9"/>
          <p:cNvSpPr/>
          <p:nvPr/>
        </p:nvSpPr>
        <p:spPr>
          <a:xfrm>
            <a:off x="2431672" y="3268665"/>
            <a:ext cx="7391942" cy="0"/>
          </a:xfrm>
          <a:prstGeom prst="line">
            <a:avLst/>
          </a:prstGeom>
          <a:ln cap="rnd" w="9525">
            <a:solidFill>
              <a:srgbClr val="9179FA"/>
            </a:solidFill>
            <a:prstDash val="solid"/>
            <a:headEnd type="none" len="sm" w="sm"/>
            <a:tailEnd type="none" len="sm" w="sm"/>
          </a:ln>
        </p:spPr>
      </p:sp>
      <p:sp>
        <p:nvSpPr>
          <p:cNvPr name="AutoShape 10" id="10"/>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11" id="11"/>
          <p:cNvSpPr txBox="true"/>
          <p:nvPr/>
        </p:nvSpPr>
        <p:spPr>
          <a:xfrm rot="0">
            <a:off x="1184718" y="301363"/>
            <a:ext cx="1471712" cy="349250"/>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Open Sauce"/>
                <a:ea typeface="Open Sauce"/>
                <a:cs typeface="Open Sauce"/>
                <a:sym typeface="Open Sauce"/>
              </a:rPr>
              <a:t>Background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84098" y="4336640"/>
            <a:ext cx="3709219" cy="3709219"/>
          </a:xfrm>
          <a:custGeom>
            <a:avLst/>
            <a:gdLst/>
            <a:ahLst/>
            <a:cxnLst/>
            <a:rect r="r" b="b" t="t" l="l"/>
            <a:pathLst>
              <a:path h="3709219" w="3709219">
                <a:moveTo>
                  <a:pt x="0" y="0"/>
                </a:moveTo>
                <a:lnTo>
                  <a:pt x="3709219" y="0"/>
                </a:lnTo>
                <a:lnTo>
                  <a:pt x="3709219" y="3709220"/>
                </a:lnTo>
                <a:lnTo>
                  <a:pt x="0" y="37092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917438"/>
            <a:ext cx="6179705" cy="1943100"/>
          </a:xfrm>
          <a:prstGeom prst="rect">
            <a:avLst/>
          </a:prstGeom>
        </p:spPr>
        <p:txBody>
          <a:bodyPr anchor="t" rtlCol="false" tIns="0" lIns="0" bIns="0" rIns="0">
            <a:spAutoFit/>
          </a:bodyPr>
          <a:lstStyle/>
          <a:p>
            <a:pPr algn="l">
              <a:lnSpc>
                <a:spcPts val="7679"/>
              </a:lnSpc>
            </a:pPr>
            <a:r>
              <a:rPr lang="en-US" sz="6399" b="true">
                <a:solidFill>
                  <a:srgbClr val="9179FA"/>
                </a:solidFill>
                <a:latin typeface="Open Sauce Bold"/>
                <a:ea typeface="Open Sauce Bold"/>
                <a:cs typeface="Open Sauce Bold"/>
                <a:sym typeface="Open Sauce Bold"/>
              </a:rPr>
              <a:t>Key Objective:</a:t>
            </a:r>
          </a:p>
          <a:p>
            <a:pPr algn="l">
              <a:lnSpc>
                <a:spcPts val="7679"/>
              </a:lnSpc>
            </a:pPr>
            <a:r>
              <a:rPr lang="en-US" sz="6399" b="true">
                <a:solidFill>
                  <a:srgbClr val="FFFFFF"/>
                </a:solidFill>
                <a:latin typeface="Open Sauce Bold"/>
                <a:ea typeface="Open Sauce Bold"/>
                <a:cs typeface="Open Sauce Bold"/>
                <a:sym typeface="Open Sauce Bold"/>
              </a:rPr>
              <a:t>A.I. Approach</a:t>
            </a:r>
          </a:p>
        </p:txBody>
      </p:sp>
      <p:sp>
        <p:nvSpPr>
          <p:cNvPr name="TextBox 5" id="5"/>
          <p:cNvSpPr txBox="true"/>
          <p:nvPr/>
        </p:nvSpPr>
        <p:spPr>
          <a:xfrm rot="0">
            <a:off x="1028700" y="5133975"/>
            <a:ext cx="9337179" cy="2105025"/>
          </a:xfrm>
          <a:prstGeom prst="rect">
            <a:avLst/>
          </a:prstGeom>
        </p:spPr>
        <p:txBody>
          <a:bodyPr anchor="t" rtlCol="false" tIns="0" lIns="0" bIns="0" rIns="0">
            <a:spAutoFit/>
          </a:bodyPr>
          <a:lstStyle/>
          <a:p>
            <a:pPr algn="just" marL="604519" indent="-302260" lvl="1">
              <a:lnSpc>
                <a:spcPts val="3359"/>
              </a:lnSpc>
              <a:buFont typeface="Arial"/>
              <a:buChar char="•"/>
            </a:pPr>
            <a:r>
              <a:rPr lang="en-US" sz="2799">
                <a:solidFill>
                  <a:srgbClr val="FFFFFF"/>
                </a:solidFill>
                <a:latin typeface="Open Sauce Light"/>
                <a:ea typeface="Open Sauce Light"/>
                <a:cs typeface="Open Sauce Light"/>
                <a:sym typeface="Open Sauce Light"/>
              </a:rPr>
              <a:t>Build a model to identify customers likely to churn</a:t>
            </a:r>
          </a:p>
          <a:p>
            <a:pPr algn="just">
              <a:lnSpc>
                <a:spcPts val="3359"/>
              </a:lnSpc>
            </a:pPr>
          </a:p>
          <a:p>
            <a:pPr algn="just" marL="604519" indent="-302260" lvl="1">
              <a:lnSpc>
                <a:spcPts val="3359"/>
              </a:lnSpc>
              <a:buFont typeface="Arial"/>
              <a:buChar char="•"/>
            </a:pPr>
            <a:r>
              <a:rPr lang="en-US" sz="2799">
                <a:solidFill>
                  <a:srgbClr val="FFFFFF"/>
                </a:solidFill>
                <a:latin typeface="Open Sauce Light"/>
                <a:ea typeface="Open Sauce Light"/>
                <a:cs typeface="Open Sauce Light"/>
                <a:sym typeface="Open Sauce Light"/>
              </a:rPr>
              <a:t>Use historical data to detect churn patterns early</a:t>
            </a:r>
          </a:p>
          <a:p>
            <a:pPr algn="just">
              <a:lnSpc>
                <a:spcPts val="3359"/>
              </a:lnSpc>
            </a:pPr>
          </a:p>
          <a:p>
            <a:pPr algn="just" marL="604519" indent="-302260" lvl="1">
              <a:lnSpc>
                <a:spcPts val="3359"/>
              </a:lnSpc>
              <a:buFont typeface="Arial"/>
              <a:buChar char="•"/>
            </a:pPr>
            <a:r>
              <a:rPr lang="en-US" sz="2799">
                <a:solidFill>
                  <a:srgbClr val="FFFFFF"/>
                </a:solidFill>
                <a:latin typeface="Open Sauce Light"/>
                <a:ea typeface="Open Sauce Light"/>
                <a:cs typeface="Open Sauce Light"/>
                <a:sym typeface="Open Sauce Light"/>
              </a:rPr>
              <a:t>Support proactive strategies to reduce revenue loss</a:t>
            </a:r>
          </a:p>
        </p:txBody>
      </p:sp>
      <p:sp>
        <p:nvSpPr>
          <p:cNvPr name="AutoShape 6" id="6"/>
          <p:cNvSpPr/>
          <p:nvPr/>
        </p:nvSpPr>
        <p:spPr>
          <a:xfrm>
            <a:off x="1028696" y="3865301"/>
            <a:ext cx="5762557" cy="4763"/>
          </a:xfrm>
          <a:prstGeom prst="line">
            <a:avLst/>
          </a:prstGeom>
          <a:ln cap="rnd" w="9525">
            <a:solidFill>
              <a:srgbClr val="9179FA"/>
            </a:solidFill>
            <a:prstDash val="solid"/>
            <a:headEnd type="none" len="sm" w="sm"/>
            <a:tailEnd type="none" len="sm" w="sm"/>
          </a:ln>
        </p:spPr>
      </p:sp>
      <p:sp>
        <p:nvSpPr>
          <p:cNvPr name="AutoShape 7" id="7"/>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8" id="8"/>
          <p:cNvSpPr txBox="true"/>
          <p:nvPr/>
        </p:nvSpPr>
        <p:spPr>
          <a:xfrm rot="0">
            <a:off x="1184718" y="301363"/>
            <a:ext cx="147171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Background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57982" y="3695700"/>
            <a:ext cx="8972037" cy="2895600"/>
          </a:xfrm>
          <a:prstGeom prst="rect">
            <a:avLst/>
          </a:prstGeom>
        </p:spPr>
        <p:txBody>
          <a:bodyPr anchor="t" rtlCol="false" tIns="0" lIns="0" bIns="0" rIns="0">
            <a:spAutoFit/>
          </a:bodyPr>
          <a:lstStyle/>
          <a:p>
            <a:pPr algn="ctr">
              <a:lnSpc>
                <a:spcPts val="11400"/>
              </a:lnSpc>
            </a:pPr>
            <a:r>
              <a:rPr lang="en-US" b="true" sz="9500">
                <a:solidFill>
                  <a:srgbClr val="000000"/>
                </a:solidFill>
                <a:latin typeface="Open Sauce Bold"/>
                <a:ea typeface="Open Sauce Bold"/>
                <a:cs typeface="Open Sauce Bold"/>
                <a:sym typeface="Open Sauce Bold"/>
              </a:rPr>
              <a:t>DATA </a:t>
            </a:r>
          </a:p>
          <a:p>
            <a:pPr algn="ctr">
              <a:lnSpc>
                <a:spcPts val="11400"/>
              </a:lnSpc>
            </a:pPr>
            <a:r>
              <a:rPr lang="en-US" b="true" sz="9500">
                <a:solidFill>
                  <a:srgbClr val="000000"/>
                </a:solidFill>
                <a:latin typeface="Open Sauce Bold"/>
                <a:ea typeface="Open Sauce Bold"/>
                <a:cs typeface="Open Sauce Bold"/>
                <a:sym typeface="Open Sauce Bold"/>
              </a:rPr>
              <a:t>PREPARATION</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1028703" y="1862137"/>
            <a:ext cx="6654522" cy="0"/>
          </a:xfrm>
          <a:prstGeom prst="line">
            <a:avLst/>
          </a:prstGeom>
          <a:ln cap="rnd" w="9525">
            <a:solidFill>
              <a:srgbClr val="9179FA"/>
            </a:solidFill>
            <a:prstDash val="solid"/>
            <a:headEnd type="none" len="sm" w="sm"/>
            <a:tailEnd type="none" len="sm" w="sm"/>
          </a:ln>
        </p:spPr>
      </p:sp>
      <p:grpSp>
        <p:nvGrpSpPr>
          <p:cNvPr name="Group 3" id="3"/>
          <p:cNvGrpSpPr/>
          <p:nvPr/>
        </p:nvGrpSpPr>
        <p:grpSpPr>
          <a:xfrm rot="0">
            <a:off x="2924445" y="2976443"/>
            <a:ext cx="2678131" cy="1198533"/>
            <a:chOff x="0" y="0"/>
            <a:chExt cx="705351" cy="315663"/>
          </a:xfrm>
        </p:grpSpPr>
        <p:sp>
          <p:nvSpPr>
            <p:cNvPr name="Freeform 4" id="4"/>
            <p:cNvSpPr/>
            <p:nvPr/>
          </p:nvSpPr>
          <p:spPr>
            <a:xfrm flipH="false" flipV="false" rot="0">
              <a:off x="0" y="0"/>
              <a:ext cx="705351" cy="315663"/>
            </a:xfrm>
            <a:custGeom>
              <a:avLst/>
              <a:gdLst/>
              <a:ahLst/>
              <a:cxnLst/>
              <a:rect r="r" b="b" t="t" l="l"/>
              <a:pathLst>
                <a:path h="315663" w="705351">
                  <a:moveTo>
                    <a:pt x="0" y="0"/>
                  </a:moveTo>
                  <a:lnTo>
                    <a:pt x="705351" y="0"/>
                  </a:lnTo>
                  <a:lnTo>
                    <a:pt x="705351" y="315663"/>
                  </a:lnTo>
                  <a:lnTo>
                    <a:pt x="0" y="315663"/>
                  </a:lnTo>
                  <a:close/>
                </a:path>
              </a:pathLst>
            </a:custGeom>
            <a:solidFill>
              <a:srgbClr val="8A71F3"/>
            </a:solidFill>
          </p:spPr>
        </p:sp>
        <p:sp>
          <p:nvSpPr>
            <p:cNvPr name="TextBox 5" id="5"/>
            <p:cNvSpPr txBox="true"/>
            <p:nvPr/>
          </p:nvSpPr>
          <p:spPr>
            <a:xfrm>
              <a:off x="0" y="-38100"/>
              <a:ext cx="705351" cy="353763"/>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4930 rows</a:t>
              </a:r>
            </a:p>
          </p:txBody>
        </p:sp>
      </p:grpSp>
      <p:sp>
        <p:nvSpPr>
          <p:cNvPr name="TextBox 6" id="6"/>
          <p:cNvSpPr txBox="true"/>
          <p:nvPr/>
        </p:nvSpPr>
        <p:spPr>
          <a:xfrm rot="0">
            <a:off x="1028703" y="1033462"/>
            <a:ext cx="6654522" cy="1657350"/>
          </a:xfrm>
          <a:prstGeom prst="rect">
            <a:avLst/>
          </a:prstGeom>
        </p:spPr>
        <p:txBody>
          <a:bodyPr anchor="t" rtlCol="false" tIns="0" lIns="0" bIns="0" rIns="0">
            <a:spAutoFit/>
          </a:bodyPr>
          <a:lstStyle/>
          <a:p>
            <a:pPr algn="l">
              <a:lnSpc>
                <a:spcPts val="6599"/>
              </a:lnSpc>
            </a:pPr>
            <a:r>
              <a:rPr lang="en-US" sz="5499" b="true">
                <a:solidFill>
                  <a:srgbClr val="9179FA"/>
                </a:solidFill>
                <a:latin typeface="Open Sauce Bold"/>
                <a:ea typeface="Open Sauce Bold"/>
                <a:cs typeface="Open Sauce Bold"/>
                <a:sym typeface="Open Sauce Bold"/>
              </a:rPr>
              <a:t>Dataset</a:t>
            </a:r>
            <a:r>
              <a:rPr lang="en-US" sz="5499" b="true">
                <a:solidFill>
                  <a:srgbClr val="9179FA"/>
                </a:solidFill>
                <a:latin typeface="Open Sauce Bold"/>
                <a:ea typeface="Open Sauce Bold"/>
                <a:cs typeface="Open Sauce Bold"/>
                <a:sym typeface="Open Sauce Bold"/>
              </a:rPr>
              <a:t> Overview:</a:t>
            </a:r>
            <a:r>
              <a:rPr lang="en-US" sz="5499" b="true">
                <a:solidFill>
                  <a:srgbClr val="000000"/>
                </a:solidFill>
                <a:latin typeface="Open Sauce Bold"/>
                <a:ea typeface="Open Sauce Bold"/>
                <a:cs typeface="Open Sauce Bold"/>
                <a:sym typeface="Open Sauce Bold"/>
              </a:rPr>
              <a:t> </a:t>
            </a:r>
          </a:p>
          <a:p>
            <a:pPr algn="l">
              <a:lnSpc>
                <a:spcPts val="6600"/>
              </a:lnSpc>
            </a:pPr>
            <a:r>
              <a:rPr lang="en-US" sz="5500" b="true">
                <a:solidFill>
                  <a:srgbClr val="000000"/>
                </a:solidFill>
                <a:latin typeface="Open Sauce Bold"/>
                <a:ea typeface="Open Sauce Bold"/>
                <a:cs typeface="Open Sauce Bold"/>
                <a:sym typeface="Open Sauce Bold"/>
              </a:rPr>
              <a:t>Historical Data</a:t>
            </a:r>
          </a:p>
        </p:txBody>
      </p:sp>
      <p:grpSp>
        <p:nvGrpSpPr>
          <p:cNvPr name="Group 7" id="7"/>
          <p:cNvGrpSpPr/>
          <p:nvPr/>
        </p:nvGrpSpPr>
        <p:grpSpPr>
          <a:xfrm rot="0">
            <a:off x="899517" y="4976146"/>
            <a:ext cx="2024928" cy="1401160"/>
            <a:chOff x="0" y="0"/>
            <a:chExt cx="533314" cy="369030"/>
          </a:xfrm>
        </p:grpSpPr>
        <p:sp>
          <p:nvSpPr>
            <p:cNvPr name="Freeform 8" id="8"/>
            <p:cNvSpPr/>
            <p:nvPr/>
          </p:nvSpPr>
          <p:spPr>
            <a:xfrm flipH="false" flipV="false" rot="0">
              <a:off x="0" y="0"/>
              <a:ext cx="533314" cy="369030"/>
            </a:xfrm>
            <a:custGeom>
              <a:avLst/>
              <a:gdLst/>
              <a:ahLst/>
              <a:cxnLst/>
              <a:rect r="r" b="b" t="t" l="l"/>
              <a:pathLst>
                <a:path h="369030" w="533314">
                  <a:moveTo>
                    <a:pt x="0" y="0"/>
                  </a:moveTo>
                  <a:lnTo>
                    <a:pt x="533314" y="0"/>
                  </a:lnTo>
                  <a:lnTo>
                    <a:pt x="533314" y="369030"/>
                  </a:lnTo>
                  <a:lnTo>
                    <a:pt x="0" y="369030"/>
                  </a:lnTo>
                  <a:close/>
                </a:path>
              </a:pathLst>
            </a:custGeom>
            <a:solidFill>
              <a:srgbClr val="8A71F3"/>
            </a:solidFill>
          </p:spPr>
        </p:sp>
        <p:sp>
          <p:nvSpPr>
            <p:cNvPr name="TextBox 9" id="9"/>
            <p:cNvSpPr txBox="true"/>
            <p:nvPr/>
          </p:nvSpPr>
          <p:spPr>
            <a:xfrm>
              <a:off x="0" y="-38100"/>
              <a:ext cx="533314" cy="407130"/>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0 missing </a:t>
              </a:r>
            </a:p>
          </p:txBody>
        </p:sp>
      </p:grpSp>
      <p:sp>
        <p:nvSpPr>
          <p:cNvPr name="AutoShape 10" id="10"/>
          <p:cNvSpPr/>
          <p:nvPr/>
        </p:nvSpPr>
        <p:spPr>
          <a:xfrm flipH="true">
            <a:off x="1911981" y="4174976"/>
            <a:ext cx="2351529" cy="801170"/>
          </a:xfrm>
          <a:prstGeom prst="line">
            <a:avLst/>
          </a:prstGeom>
          <a:ln cap="rnd" w="38100">
            <a:solidFill>
              <a:srgbClr val="ACB8C0"/>
            </a:solidFill>
            <a:prstDash val="solid"/>
            <a:headEnd type="none" len="sm" w="sm"/>
            <a:tailEnd type="arrow" len="sm" w="med"/>
          </a:ln>
        </p:spPr>
      </p:sp>
      <p:grpSp>
        <p:nvGrpSpPr>
          <p:cNvPr name="Group 11" id="11"/>
          <p:cNvGrpSpPr/>
          <p:nvPr/>
        </p:nvGrpSpPr>
        <p:grpSpPr>
          <a:xfrm rot="0">
            <a:off x="5659519" y="4964642"/>
            <a:ext cx="2295688" cy="1412663"/>
            <a:chOff x="0" y="0"/>
            <a:chExt cx="604626" cy="372059"/>
          </a:xfrm>
        </p:grpSpPr>
        <p:sp>
          <p:nvSpPr>
            <p:cNvPr name="Freeform 12" id="12"/>
            <p:cNvSpPr/>
            <p:nvPr/>
          </p:nvSpPr>
          <p:spPr>
            <a:xfrm flipH="false" flipV="false" rot="0">
              <a:off x="0" y="0"/>
              <a:ext cx="604626" cy="372059"/>
            </a:xfrm>
            <a:custGeom>
              <a:avLst/>
              <a:gdLst/>
              <a:ahLst/>
              <a:cxnLst/>
              <a:rect r="r" b="b" t="t" l="l"/>
              <a:pathLst>
                <a:path h="372059" w="604626">
                  <a:moveTo>
                    <a:pt x="0" y="0"/>
                  </a:moveTo>
                  <a:lnTo>
                    <a:pt x="604626" y="0"/>
                  </a:lnTo>
                  <a:lnTo>
                    <a:pt x="604626" y="372059"/>
                  </a:lnTo>
                  <a:lnTo>
                    <a:pt x="0" y="372059"/>
                  </a:lnTo>
                  <a:close/>
                </a:path>
              </a:pathLst>
            </a:custGeom>
            <a:solidFill>
              <a:srgbClr val="8A71F3"/>
            </a:solidFill>
          </p:spPr>
        </p:sp>
        <p:sp>
          <p:nvSpPr>
            <p:cNvPr name="TextBox 13" id="13"/>
            <p:cNvSpPr txBox="true"/>
            <p:nvPr/>
          </p:nvSpPr>
          <p:spPr>
            <a:xfrm>
              <a:off x="0" y="-38100"/>
              <a:ext cx="604626" cy="410159"/>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0 outlier</a:t>
              </a:r>
            </a:p>
          </p:txBody>
        </p:sp>
      </p:grpSp>
      <p:sp>
        <p:nvSpPr>
          <p:cNvPr name="AutoShape 14" id="14"/>
          <p:cNvSpPr/>
          <p:nvPr/>
        </p:nvSpPr>
        <p:spPr>
          <a:xfrm>
            <a:off x="4263511" y="4174976"/>
            <a:ext cx="2543852" cy="789666"/>
          </a:xfrm>
          <a:prstGeom prst="line">
            <a:avLst/>
          </a:prstGeom>
          <a:ln cap="rnd" w="38100">
            <a:solidFill>
              <a:srgbClr val="ACB8C0"/>
            </a:solidFill>
            <a:prstDash val="solid"/>
            <a:headEnd type="none" len="sm" w="sm"/>
            <a:tailEnd type="arrow" len="sm" w="med"/>
          </a:ln>
        </p:spPr>
      </p:sp>
      <p:grpSp>
        <p:nvGrpSpPr>
          <p:cNvPr name="Group 15" id="15"/>
          <p:cNvGrpSpPr/>
          <p:nvPr/>
        </p:nvGrpSpPr>
        <p:grpSpPr>
          <a:xfrm rot="0">
            <a:off x="3226552" y="4964642"/>
            <a:ext cx="2108037" cy="1412663"/>
            <a:chOff x="0" y="0"/>
            <a:chExt cx="555203" cy="372059"/>
          </a:xfrm>
        </p:grpSpPr>
        <p:sp>
          <p:nvSpPr>
            <p:cNvPr name="Freeform 16" id="16"/>
            <p:cNvSpPr/>
            <p:nvPr/>
          </p:nvSpPr>
          <p:spPr>
            <a:xfrm flipH="false" flipV="false" rot="0">
              <a:off x="0" y="0"/>
              <a:ext cx="555203" cy="372059"/>
            </a:xfrm>
            <a:custGeom>
              <a:avLst/>
              <a:gdLst/>
              <a:ahLst/>
              <a:cxnLst/>
              <a:rect r="r" b="b" t="t" l="l"/>
              <a:pathLst>
                <a:path h="372059" w="555203">
                  <a:moveTo>
                    <a:pt x="0" y="0"/>
                  </a:moveTo>
                  <a:lnTo>
                    <a:pt x="555203" y="0"/>
                  </a:lnTo>
                  <a:lnTo>
                    <a:pt x="555203" y="372059"/>
                  </a:lnTo>
                  <a:lnTo>
                    <a:pt x="0" y="372059"/>
                  </a:lnTo>
                  <a:close/>
                </a:path>
              </a:pathLst>
            </a:custGeom>
            <a:solidFill>
              <a:srgbClr val="8A71F3"/>
            </a:solidFill>
          </p:spPr>
        </p:sp>
        <p:sp>
          <p:nvSpPr>
            <p:cNvPr name="TextBox 17" id="17"/>
            <p:cNvSpPr txBox="true"/>
            <p:nvPr/>
          </p:nvSpPr>
          <p:spPr>
            <a:xfrm>
              <a:off x="0" y="-38100"/>
              <a:ext cx="555203" cy="410159"/>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77 duplicates</a:t>
              </a:r>
            </a:p>
          </p:txBody>
        </p:sp>
      </p:grpSp>
      <p:sp>
        <p:nvSpPr>
          <p:cNvPr name="AutoShape 18" id="18"/>
          <p:cNvSpPr/>
          <p:nvPr/>
        </p:nvSpPr>
        <p:spPr>
          <a:xfrm>
            <a:off x="4263511" y="4174976"/>
            <a:ext cx="17060" cy="789666"/>
          </a:xfrm>
          <a:prstGeom prst="line">
            <a:avLst/>
          </a:prstGeom>
          <a:ln cap="rnd" w="38100">
            <a:solidFill>
              <a:srgbClr val="ACB8C0"/>
            </a:solidFill>
            <a:prstDash val="solid"/>
            <a:headEnd type="none" len="sm" w="sm"/>
            <a:tailEnd type="arrow" len="sm" w="med"/>
          </a:ln>
        </p:spPr>
      </p:sp>
      <p:grpSp>
        <p:nvGrpSpPr>
          <p:cNvPr name="Group 19" id="19"/>
          <p:cNvGrpSpPr/>
          <p:nvPr/>
        </p:nvGrpSpPr>
        <p:grpSpPr>
          <a:xfrm rot="0">
            <a:off x="11313854" y="1857375"/>
            <a:ext cx="2569906" cy="1311508"/>
            <a:chOff x="0" y="0"/>
            <a:chExt cx="676848" cy="345418"/>
          </a:xfrm>
        </p:grpSpPr>
        <p:sp>
          <p:nvSpPr>
            <p:cNvPr name="Freeform 20" id="20"/>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21" id="21"/>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11 columns</a:t>
              </a:r>
            </a:p>
          </p:txBody>
        </p:sp>
      </p:grpSp>
      <p:grpSp>
        <p:nvGrpSpPr>
          <p:cNvPr name="Group 22" id="22"/>
          <p:cNvGrpSpPr/>
          <p:nvPr/>
        </p:nvGrpSpPr>
        <p:grpSpPr>
          <a:xfrm rot="0">
            <a:off x="9144000" y="3664592"/>
            <a:ext cx="2569906" cy="1311508"/>
            <a:chOff x="0" y="0"/>
            <a:chExt cx="676848" cy="345418"/>
          </a:xfrm>
        </p:grpSpPr>
        <p:sp>
          <p:nvSpPr>
            <p:cNvPr name="Freeform 23" id="23"/>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24" id="24"/>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2 numericals</a:t>
              </a:r>
            </a:p>
          </p:txBody>
        </p:sp>
      </p:grpSp>
      <p:sp>
        <p:nvSpPr>
          <p:cNvPr name="AutoShape 25" id="25"/>
          <p:cNvSpPr/>
          <p:nvPr/>
        </p:nvSpPr>
        <p:spPr>
          <a:xfrm flipH="true">
            <a:off x="10428953" y="3168883"/>
            <a:ext cx="2169854" cy="495709"/>
          </a:xfrm>
          <a:prstGeom prst="line">
            <a:avLst/>
          </a:prstGeom>
          <a:ln cap="rnd" w="38100">
            <a:solidFill>
              <a:srgbClr val="ACB8C0"/>
            </a:solidFill>
            <a:prstDash val="solid"/>
            <a:headEnd type="none" len="sm" w="sm"/>
            <a:tailEnd type="arrow" len="sm" w="med"/>
          </a:ln>
        </p:spPr>
      </p:sp>
      <p:grpSp>
        <p:nvGrpSpPr>
          <p:cNvPr name="Group 26" id="26"/>
          <p:cNvGrpSpPr/>
          <p:nvPr/>
        </p:nvGrpSpPr>
        <p:grpSpPr>
          <a:xfrm rot="0">
            <a:off x="13131324" y="3664592"/>
            <a:ext cx="2569906" cy="1311508"/>
            <a:chOff x="0" y="0"/>
            <a:chExt cx="676848" cy="345418"/>
          </a:xfrm>
        </p:grpSpPr>
        <p:sp>
          <p:nvSpPr>
            <p:cNvPr name="Freeform 27" id="27"/>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28" id="28"/>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9 categoricals</a:t>
              </a:r>
            </a:p>
          </p:txBody>
        </p:sp>
      </p:grpSp>
      <p:sp>
        <p:nvSpPr>
          <p:cNvPr name="AutoShape 29" id="29"/>
          <p:cNvSpPr/>
          <p:nvPr/>
        </p:nvSpPr>
        <p:spPr>
          <a:xfrm>
            <a:off x="12598807" y="3168883"/>
            <a:ext cx="1817469" cy="495709"/>
          </a:xfrm>
          <a:prstGeom prst="line">
            <a:avLst/>
          </a:prstGeom>
          <a:ln cap="rnd" w="38100">
            <a:solidFill>
              <a:srgbClr val="ACB8C0"/>
            </a:solidFill>
            <a:prstDash val="solid"/>
            <a:headEnd type="none" len="sm" w="sm"/>
            <a:tailEnd type="arrow" len="sm" w="med"/>
          </a:ln>
        </p:spPr>
      </p:sp>
      <p:grpSp>
        <p:nvGrpSpPr>
          <p:cNvPr name="Group 30" id="30"/>
          <p:cNvGrpSpPr/>
          <p:nvPr/>
        </p:nvGrpSpPr>
        <p:grpSpPr>
          <a:xfrm rot="0">
            <a:off x="15280288" y="5738099"/>
            <a:ext cx="2569906" cy="1311508"/>
            <a:chOff x="0" y="0"/>
            <a:chExt cx="676848" cy="345418"/>
          </a:xfrm>
        </p:grpSpPr>
        <p:sp>
          <p:nvSpPr>
            <p:cNvPr name="Freeform 31" id="31"/>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32" id="32"/>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1 target</a:t>
              </a:r>
            </a:p>
          </p:txBody>
        </p:sp>
      </p:grpSp>
      <p:sp>
        <p:nvSpPr>
          <p:cNvPr name="AutoShape 33" id="33"/>
          <p:cNvSpPr/>
          <p:nvPr/>
        </p:nvSpPr>
        <p:spPr>
          <a:xfrm>
            <a:off x="14416277" y="4976099"/>
            <a:ext cx="2148964" cy="762000"/>
          </a:xfrm>
          <a:prstGeom prst="line">
            <a:avLst/>
          </a:prstGeom>
          <a:ln cap="rnd" w="38100">
            <a:solidFill>
              <a:srgbClr val="ACB8C0"/>
            </a:solidFill>
            <a:prstDash val="solid"/>
            <a:headEnd type="none" len="sm" w="sm"/>
            <a:tailEnd type="arrow" len="sm" w="med"/>
          </a:ln>
        </p:spPr>
      </p:sp>
      <p:grpSp>
        <p:nvGrpSpPr>
          <p:cNvPr name="Group 34" id="34"/>
          <p:cNvGrpSpPr/>
          <p:nvPr/>
        </p:nvGrpSpPr>
        <p:grpSpPr>
          <a:xfrm rot="0">
            <a:off x="11943428" y="5738099"/>
            <a:ext cx="2569906" cy="1311508"/>
            <a:chOff x="0" y="0"/>
            <a:chExt cx="676848" cy="345418"/>
          </a:xfrm>
        </p:grpSpPr>
        <p:sp>
          <p:nvSpPr>
            <p:cNvPr name="Freeform 35" id="35"/>
            <p:cNvSpPr/>
            <p:nvPr/>
          </p:nvSpPr>
          <p:spPr>
            <a:xfrm flipH="false" flipV="false" rot="0">
              <a:off x="0" y="0"/>
              <a:ext cx="676848" cy="345418"/>
            </a:xfrm>
            <a:custGeom>
              <a:avLst/>
              <a:gdLst/>
              <a:ahLst/>
              <a:cxnLst/>
              <a:rect r="r" b="b" t="t" l="l"/>
              <a:pathLst>
                <a:path h="345418" w="676848">
                  <a:moveTo>
                    <a:pt x="0" y="0"/>
                  </a:moveTo>
                  <a:lnTo>
                    <a:pt x="676848" y="0"/>
                  </a:lnTo>
                  <a:lnTo>
                    <a:pt x="676848" y="345418"/>
                  </a:lnTo>
                  <a:lnTo>
                    <a:pt x="0" y="345418"/>
                  </a:lnTo>
                  <a:close/>
                </a:path>
              </a:pathLst>
            </a:custGeom>
            <a:solidFill>
              <a:srgbClr val="8A71F3"/>
            </a:solidFill>
          </p:spPr>
        </p:sp>
        <p:sp>
          <p:nvSpPr>
            <p:cNvPr name="TextBox 36" id="36"/>
            <p:cNvSpPr txBox="true"/>
            <p:nvPr/>
          </p:nvSpPr>
          <p:spPr>
            <a:xfrm>
              <a:off x="0" y="-38100"/>
              <a:ext cx="676848" cy="383518"/>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8 features</a:t>
              </a:r>
            </a:p>
          </p:txBody>
        </p:sp>
      </p:grpSp>
      <p:sp>
        <p:nvSpPr>
          <p:cNvPr name="AutoShape 37" id="37"/>
          <p:cNvSpPr/>
          <p:nvPr/>
        </p:nvSpPr>
        <p:spPr>
          <a:xfrm flipH="true">
            <a:off x="13228381" y="4976099"/>
            <a:ext cx="1187895" cy="762000"/>
          </a:xfrm>
          <a:prstGeom prst="line">
            <a:avLst/>
          </a:prstGeom>
          <a:ln cap="rnd" w="38100">
            <a:solidFill>
              <a:srgbClr val="ACB8C0"/>
            </a:solidFill>
            <a:prstDash val="solid"/>
            <a:headEnd type="none" len="sm" w="sm"/>
            <a:tailEnd type="arrow" len="sm" w="med"/>
          </a:ln>
        </p:spPr>
      </p:sp>
      <p:grpSp>
        <p:nvGrpSpPr>
          <p:cNvPr name="Group 38" id="38"/>
          <p:cNvGrpSpPr/>
          <p:nvPr/>
        </p:nvGrpSpPr>
        <p:grpSpPr>
          <a:xfrm rot="0">
            <a:off x="3226552" y="7139305"/>
            <a:ext cx="2108037" cy="1412663"/>
            <a:chOff x="0" y="0"/>
            <a:chExt cx="555203" cy="372059"/>
          </a:xfrm>
        </p:grpSpPr>
        <p:sp>
          <p:nvSpPr>
            <p:cNvPr name="Freeform 39" id="39"/>
            <p:cNvSpPr/>
            <p:nvPr/>
          </p:nvSpPr>
          <p:spPr>
            <a:xfrm flipH="false" flipV="false" rot="0">
              <a:off x="0" y="0"/>
              <a:ext cx="555203" cy="372059"/>
            </a:xfrm>
            <a:custGeom>
              <a:avLst/>
              <a:gdLst/>
              <a:ahLst/>
              <a:cxnLst/>
              <a:rect r="r" b="b" t="t" l="l"/>
              <a:pathLst>
                <a:path h="372059" w="555203">
                  <a:moveTo>
                    <a:pt x="0" y="0"/>
                  </a:moveTo>
                  <a:lnTo>
                    <a:pt x="555203" y="0"/>
                  </a:lnTo>
                  <a:lnTo>
                    <a:pt x="555203" y="372059"/>
                  </a:lnTo>
                  <a:lnTo>
                    <a:pt x="0" y="372059"/>
                  </a:lnTo>
                  <a:close/>
                </a:path>
              </a:pathLst>
            </a:custGeom>
            <a:solidFill>
              <a:srgbClr val="8A71F3"/>
            </a:solidFill>
          </p:spPr>
        </p:sp>
        <p:sp>
          <p:nvSpPr>
            <p:cNvPr name="TextBox 40" id="40"/>
            <p:cNvSpPr txBox="true"/>
            <p:nvPr/>
          </p:nvSpPr>
          <p:spPr>
            <a:xfrm>
              <a:off x="0" y="-38100"/>
              <a:ext cx="555203" cy="410159"/>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Delete</a:t>
              </a:r>
            </a:p>
          </p:txBody>
        </p:sp>
      </p:grpSp>
      <p:sp>
        <p:nvSpPr>
          <p:cNvPr name="AutoShape 41" id="41"/>
          <p:cNvSpPr/>
          <p:nvPr/>
        </p:nvSpPr>
        <p:spPr>
          <a:xfrm>
            <a:off x="4280570" y="6377305"/>
            <a:ext cx="0" cy="762000"/>
          </a:xfrm>
          <a:prstGeom prst="line">
            <a:avLst/>
          </a:prstGeom>
          <a:ln cap="rnd" w="38100">
            <a:solidFill>
              <a:srgbClr val="ACB8C0"/>
            </a:solidFill>
            <a:prstDash val="solid"/>
            <a:headEnd type="none" len="sm" w="sm"/>
            <a:tailEnd type="arrow" len="sm" w="med"/>
          </a:ln>
        </p:spPr>
      </p:sp>
      <p:grpSp>
        <p:nvGrpSpPr>
          <p:cNvPr name="Group 42" id="42"/>
          <p:cNvGrpSpPr/>
          <p:nvPr/>
        </p:nvGrpSpPr>
        <p:grpSpPr>
          <a:xfrm rot="0">
            <a:off x="6807363" y="7845637"/>
            <a:ext cx="2108037" cy="1412663"/>
            <a:chOff x="0" y="0"/>
            <a:chExt cx="555203" cy="372059"/>
          </a:xfrm>
        </p:grpSpPr>
        <p:sp>
          <p:nvSpPr>
            <p:cNvPr name="Freeform 43" id="43"/>
            <p:cNvSpPr/>
            <p:nvPr/>
          </p:nvSpPr>
          <p:spPr>
            <a:xfrm flipH="false" flipV="false" rot="0">
              <a:off x="0" y="0"/>
              <a:ext cx="555203" cy="372059"/>
            </a:xfrm>
            <a:custGeom>
              <a:avLst/>
              <a:gdLst/>
              <a:ahLst/>
              <a:cxnLst/>
              <a:rect r="r" b="b" t="t" l="l"/>
              <a:pathLst>
                <a:path h="372059" w="555203">
                  <a:moveTo>
                    <a:pt x="0" y="0"/>
                  </a:moveTo>
                  <a:lnTo>
                    <a:pt x="555203" y="0"/>
                  </a:lnTo>
                  <a:lnTo>
                    <a:pt x="555203" y="372059"/>
                  </a:lnTo>
                  <a:lnTo>
                    <a:pt x="0" y="372059"/>
                  </a:lnTo>
                  <a:close/>
                </a:path>
              </a:pathLst>
            </a:custGeom>
            <a:solidFill>
              <a:srgbClr val="8A71F3"/>
            </a:solidFill>
          </p:spPr>
        </p:sp>
        <p:sp>
          <p:nvSpPr>
            <p:cNvPr name="TextBox 44" id="44"/>
            <p:cNvSpPr txBox="true"/>
            <p:nvPr/>
          </p:nvSpPr>
          <p:spPr>
            <a:xfrm>
              <a:off x="0" y="-38100"/>
              <a:ext cx="555203" cy="410159"/>
            </a:xfrm>
            <a:prstGeom prst="rect">
              <a:avLst/>
            </a:prstGeom>
          </p:spPr>
          <p:txBody>
            <a:bodyPr anchor="ctr" rtlCol="false" tIns="50800" lIns="50800" bIns="50800" rIns="50800"/>
            <a:lstStyle/>
            <a:p>
              <a:pPr algn="ctr">
                <a:lnSpc>
                  <a:spcPts val="3079"/>
                </a:lnSpc>
              </a:pPr>
              <a:r>
                <a:rPr lang="en-US" sz="2199">
                  <a:solidFill>
                    <a:srgbClr val="FFFFFF"/>
                  </a:solidFill>
                  <a:latin typeface="Open Sauce"/>
                  <a:ea typeface="Open Sauce"/>
                  <a:cs typeface="Open Sauce"/>
                  <a:sym typeface="Open Sauce"/>
                </a:rPr>
                <a:t>4853 rows</a:t>
              </a:r>
            </a:p>
            <a:p>
              <a:pPr algn="ctr">
                <a:lnSpc>
                  <a:spcPts val="3079"/>
                </a:lnSpc>
              </a:pPr>
              <a:r>
                <a:rPr lang="en-US" sz="2199">
                  <a:solidFill>
                    <a:srgbClr val="FFFFFF"/>
                  </a:solidFill>
                  <a:latin typeface="Open Sauce"/>
                  <a:ea typeface="Open Sauce"/>
                  <a:cs typeface="Open Sauce"/>
                  <a:sym typeface="Open Sauce"/>
                </a:rPr>
                <a:t>(cleaned)</a:t>
              </a:r>
            </a:p>
          </p:txBody>
        </p:sp>
      </p:grpSp>
      <p:sp>
        <p:nvSpPr>
          <p:cNvPr name="AutoShape 45" id="45"/>
          <p:cNvSpPr/>
          <p:nvPr/>
        </p:nvSpPr>
        <p:spPr>
          <a:xfrm>
            <a:off x="5334589" y="7845637"/>
            <a:ext cx="1472774" cy="706332"/>
          </a:xfrm>
          <a:prstGeom prst="line">
            <a:avLst/>
          </a:prstGeom>
          <a:ln cap="rnd" w="38100">
            <a:solidFill>
              <a:srgbClr val="ACB8C0"/>
            </a:solidFill>
            <a:prstDash val="solid"/>
            <a:headEnd type="none" len="sm" w="sm"/>
            <a:tailEnd type="arrow" len="sm" w="med"/>
          </a:ln>
        </p:spPr>
      </p:sp>
      <p:sp>
        <p:nvSpPr>
          <p:cNvPr name="AutoShape 46" id="46"/>
          <p:cNvSpPr/>
          <p:nvPr/>
        </p:nvSpPr>
        <p:spPr>
          <a:xfrm flipV="true">
            <a:off x="957460" y="248473"/>
            <a:ext cx="0" cy="422525"/>
          </a:xfrm>
          <a:prstGeom prst="line">
            <a:avLst/>
          </a:prstGeom>
          <a:ln cap="flat" w="66675">
            <a:solidFill>
              <a:srgbClr val="8A71F3"/>
            </a:solidFill>
            <a:prstDash val="solid"/>
            <a:headEnd type="none" len="sm" w="sm"/>
            <a:tailEnd type="none" len="sm" w="sm"/>
          </a:ln>
        </p:spPr>
      </p:sp>
      <p:sp>
        <p:nvSpPr>
          <p:cNvPr name="TextBox 47" id="47"/>
          <p:cNvSpPr txBox="true"/>
          <p:nvPr/>
        </p:nvSpPr>
        <p:spPr>
          <a:xfrm rot="0">
            <a:off x="1175700" y="321747"/>
            <a:ext cx="2050852" cy="3492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Open Sauce"/>
                <a:ea typeface="Open Sauce"/>
                <a:cs typeface="Open Sauce"/>
                <a:sym typeface="Open Sauce"/>
              </a:rPr>
              <a:t>Data Preparation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DAGv2TGMv00</dc:identifier>
  <dcterms:modified xsi:type="dcterms:W3CDTF">2011-08-01T06:04:30Z</dcterms:modified>
  <cp:revision>1</cp:revision>
  <dc:title>Churn Technology</dc:title>
</cp:coreProperties>
</file>